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64" r:id="rId1"/>
  </p:sldMasterIdLst>
  <p:notesMasterIdLst>
    <p:notesMasterId r:id="rId46"/>
  </p:notesMasterIdLst>
  <p:handoutMasterIdLst>
    <p:handoutMasterId r:id="rId47"/>
  </p:handoutMasterIdLst>
  <p:sldIdLst>
    <p:sldId id="331" r:id="rId2"/>
    <p:sldId id="338" r:id="rId3"/>
    <p:sldId id="337" r:id="rId4"/>
    <p:sldId id="339" r:id="rId5"/>
    <p:sldId id="344" r:id="rId6"/>
    <p:sldId id="341" r:id="rId7"/>
    <p:sldId id="343" r:id="rId8"/>
    <p:sldId id="342" r:id="rId9"/>
    <p:sldId id="355" r:id="rId10"/>
    <p:sldId id="351" r:id="rId11"/>
    <p:sldId id="374" r:id="rId12"/>
    <p:sldId id="357" r:id="rId13"/>
    <p:sldId id="358" r:id="rId14"/>
    <p:sldId id="387" r:id="rId15"/>
    <p:sldId id="346" r:id="rId16"/>
    <p:sldId id="349" r:id="rId17"/>
    <p:sldId id="413" r:id="rId18"/>
    <p:sldId id="407" r:id="rId19"/>
    <p:sldId id="416" r:id="rId20"/>
    <p:sldId id="348" r:id="rId21"/>
    <p:sldId id="386" r:id="rId22"/>
    <p:sldId id="345" r:id="rId23"/>
    <p:sldId id="372" r:id="rId24"/>
    <p:sldId id="365" r:id="rId25"/>
    <p:sldId id="404" r:id="rId26"/>
    <p:sldId id="375" r:id="rId27"/>
    <p:sldId id="395" r:id="rId28"/>
    <p:sldId id="401" r:id="rId29"/>
    <p:sldId id="367" r:id="rId30"/>
    <p:sldId id="369" r:id="rId31"/>
    <p:sldId id="382" r:id="rId32"/>
    <p:sldId id="406" r:id="rId33"/>
    <p:sldId id="392" r:id="rId34"/>
    <p:sldId id="394" r:id="rId35"/>
    <p:sldId id="414" r:id="rId36"/>
    <p:sldId id="405" r:id="rId37"/>
    <p:sldId id="415" r:id="rId38"/>
    <p:sldId id="409" r:id="rId39"/>
    <p:sldId id="411" r:id="rId40"/>
    <p:sldId id="412" r:id="rId41"/>
    <p:sldId id="388" r:id="rId42"/>
    <p:sldId id="389" r:id="rId43"/>
    <p:sldId id="390" r:id="rId44"/>
    <p:sldId id="330" r:id="rId45"/>
  </p:sldIdLst>
  <p:sldSz cx="9144000" cy="6858000" type="screen4x3"/>
  <p:notesSz cx="6794500" cy="9931400"/>
  <p:defaultTex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p:defaultTextStyle>
  <p:extLst>
    <p:ext uri="{521415D9-36F7-43E2-AB2F-B90AF26B5E84}">
      <p14:sectionLst xmlns:p14="http://schemas.microsoft.com/office/powerpoint/2010/main">
        <p14:section name="Title Page" id="{AE7857C0-2D20-4703-8FB6-39B300EF5577}">
          <p14:sldIdLst>
            <p14:sldId id="331"/>
          </p14:sldIdLst>
        </p14:section>
        <p14:section name="Introduction" id="{0730D64A-86B6-4AFB-B574-D9BEEC40D701}">
          <p14:sldIdLst>
            <p14:sldId id="338"/>
            <p14:sldId id="337"/>
            <p14:sldId id="339"/>
            <p14:sldId id="344"/>
            <p14:sldId id="341"/>
            <p14:sldId id="343"/>
            <p14:sldId id="342"/>
            <p14:sldId id="355"/>
          </p14:sldIdLst>
        </p14:section>
        <p14:section name="Global Sensitivity Analysis" id="{AF81810D-EFA2-450A-924C-A2661A56B6AA}">
          <p14:sldIdLst>
            <p14:sldId id="351"/>
            <p14:sldId id="374"/>
            <p14:sldId id="357"/>
            <p14:sldId id="358"/>
          </p14:sldIdLst>
        </p14:section>
        <p14:section name="Gaussian Process Metamodeling" id="{E0576A92-66F7-4A4D-AD1B-296B6857C042}">
          <p14:sldIdLst>
            <p14:sldId id="387"/>
            <p14:sldId id="346"/>
            <p14:sldId id="349"/>
            <p14:sldId id="413"/>
            <p14:sldId id="407"/>
            <p14:sldId id="416"/>
            <p14:sldId id="348"/>
          </p14:sldIdLst>
        </p14:section>
        <p14:section name="Bayesian Calibration" id="{515B0874-7D3C-41C4-AE87-F66FD0C3A8CA}">
          <p14:sldIdLst>
            <p14:sldId id="386"/>
            <p14:sldId id="345"/>
            <p14:sldId id="372"/>
            <p14:sldId id="365"/>
            <p14:sldId id="404"/>
            <p14:sldId id="375"/>
            <p14:sldId id="395"/>
            <p14:sldId id="401"/>
            <p14:sldId id="367"/>
            <p14:sldId id="369"/>
          </p14:sldIdLst>
        </p14:section>
        <p14:section name="Verification and Validation" id="{ABAD8C54-748C-460A-9998-0517DA33C009}">
          <p14:sldIdLst>
            <p14:sldId id="382"/>
            <p14:sldId id="406"/>
            <p14:sldId id="392"/>
            <p14:sldId id="394"/>
            <p14:sldId id="414"/>
            <p14:sldId id="405"/>
            <p14:sldId id="415"/>
          </p14:sldIdLst>
        </p14:section>
        <p14:section name="Conclusion and Outlook" id="{7382F657-4A45-439B-9220-14EBCD076422}">
          <p14:sldIdLst>
            <p14:sldId id="409"/>
            <p14:sldId id="411"/>
            <p14:sldId id="412"/>
            <p14:sldId id="388"/>
            <p14:sldId id="389"/>
            <p14:sldId id="390"/>
          </p14:sldIdLst>
        </p14:section>
        <p14:section name="Thank You" id="{C2079231-590A-46C4-8381-352D0C18F53A}">
          <p14:sldIdLst>
            <p14:sldId id="330"/>
          </p14:sldIdLst>
        </p14:section>
      </p14:sectionLst>
    </p:ext>
    <p:ext uri="{EFAFB233-063F-42B5-8137-9DF3F51BA10A}">
      <p15:sldGuideLst xmlns:p15="http://schemas.microsoft.com/office/powerpoint/2012/main" xmlns="">
        <p15:guide id="1" orient="horz" pos="981">
          <p15:clr>
            <a:srgbClr val="A4A3A4"/>
          </p15:clr>
        </p15:guide>
        <p15:guide id="2" orient="horz" pos="1117">
          <p15:clr>
            <a:srgbClr val="A4A3A4"/>
          </p15:clr>
        </p15:guide>
        <p15:guide id="3" orient="horz" pos="210">
          <p15:clr>
            <a:srgbClr val="A4A3A4"/>
          </p15:clr>
        </p15:guide>
        <p15:guide id="4" orient="horz" pos="482">
          <p15:clr>
            <a:srgbClr val="A4A3A4"/>
          </p15:clr>
        </p15:guide>
        <p15:guide id="5" orient="horz" pos="4156">
          <p15:clr>
            <a:srgbClr val="A4A3A4"/>
          </p15:clr>
        </p15:guide>
        <p15:guide id="6" orient="horz">
          <p15:clr>
            <a:srgbClr val="A4A3A4"/>
          </p15:clr>
        </p15:guide>
        <p15:guide id="7" pos="657">
          <p15:clr>
            <a:srgbClr val="A4A3A4"/>
          </p15:clr>
        </p15:guide>
        <p15:guide id="8" pos="5556">
          <p15:clr>
            <a:srgbClr val="A4A3A4"/>
          </p15:clr>
        </p15:guide>
        <p15:guide id="9" pos="521">
          <p15:clr>
            <a:srgbClr val="A4A3A4"/>
          </p15:clr>
        </p15:guide>
        <p15:guide id="10" pos="431">
          <p15:clr>
            <a:srgbClr val="A4A3A4"/>
          </p15:clr>
        </p15:guide>
        <p15:guide id="11" pos="1292">
          <p15:clr>
            <a:srgbClr val="A4A3A4"/>
          </p15:clr>
        </p15:guide>
        <p15:guide id="12" pos="3061">
          <p15:clr>
            <a:srgbClr val="A4A3A4"/>
          </p15:clr>
        </p15:guide>
        <p15:guide id="13" pos="3152">
          <p15:clr>
            <a:srgbClr val="A4A3A4"/>
          </p15:clr>
        </p15:guide>
        <p15:guide id="14" pos="5738">
          <p15:clr>
            <a:srgbClr val="A4A3A4"/>
          </p15:clr>
        </p15:guide>
      </p15:sldGuideLst>
    </p:ext>
    <p:ext uri="{2D200454-40CA-4A62-9FC3-DE9A4176ACB9}">
      <p15:notesGuideLst xmlns:p15="http://schemas.microsoft.com/office/powerpoint/2012/main" xmlns="">
        <p15:guide id="1" orient="horz" pos="3128">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000"/>
    <a:srgbClr val="FFFFFF"/>
    <a:srgbClr val="808080"/>
    <a:srgbClr val="000000"/>
    <a:srgbClr val="FDCA00"/>
    <a:srgbClr val="EF5B00"/>
    <a:srgbClr val="C50006"/>
    <a:srgbClr val="7C204E"/>
    <a:srgbClr val="003B6E"/>
    <a:srgbClr val="19741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27" autoAdjust="0"/>
    <p:restoredTop sz="79095" autoAdjust="0"/>
  </p:normalViewPr>
  <p:slideViewPr>
    <p:cSldViewPr snapToObjects="1">
      <p:cViewPr varScale="1">
        <p:scale>
          <a:sx n="101" d="100"/>
          <a:sy n="101" d="100"/>
        </p:scale>
        <p:origin x="-1830" y="-90"/>
      </p:cViewPr>
      <p:guideLst>
        <p:guide orient="horz" pos="981"/>
        <p:guide orient="horz" pos="1117"/>
        <p:guide orient="horz" pos="210"/>
        <p:guide orient="horz" pos="482"/>
        <p:guide orient="horz" pos="4156"/>
        <p:guide orient="horz"/>
        <p:guide pos="657"/>
        <p:guide pos="5556"/>
        <p:guide pos="521"/>
        <p:guide pos="431"/>
        <p:guide pos="1292"/>
        <p:guide pos="3061"/>
        <p:guide pos="3152"/>
        <p:guide pos="57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115" d="100"/>
          <a:sy n="115" d="100"/>
        </p:scale>
        <p:origin x="-4932" y="-108"/>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defTabSz="955672">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7" name="Rectangle 3"/>
          <p:cNvSpPr>
            <a:spLocks noGrp="1" noChangeArrowheads="1"/>
          </p:cNvSpPr>
          <p:nvPr>
            <p:ph type="dt" sz="quarter" idx="1"/>
          </p:nvPr>
        </p:nvSpPr>
        <p:spPr bwMode="auto">
          <a:xfrm>
            <a:off x="3849694"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algn="r" defTabSz="955672">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8" name="Rectangle 4"/>
          <p:cNvSpPr>
            <a:spLocks noGrp="1" noChangeArrowheads="1"/>
          </p:cNvSpPr>
          <p:nvPr>
            <p:ph type="ftr" sz="quarter" idx="2"/>
          </p:nvPr>
        </p:nvSpPr>
        <p:spPr bwMode="auto">
          <a:xfrm>
            <a:off x="0"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defTabSz="955672">
              <a:spcBef>
                <a:spcPct val="0"/>
              </a:spcBef>
              <a:defRPr sz="1200" baseline="30000">
                <a:latin typeface="Times" charset="0"/>
                <a:ea typeface="ヒラギノ角ゴ Pro W3" charset="-128"/>
                <a:cs typeface="ヒラギノ角ゴ Pro W3" charset="-128"/>
              </a:defRPr>
            </a:lvl1pPr>
          </a:lstStyle>
          <a:p>
            <a:pPr>
              <a:defRPr/>
            </a:pPr>
            <a:endParaRPr lang="en-GB">
              <a:latin typeface="+mn-lt"/>
            </a:endParaRPr>
          </a:p>
        </p:txBody>
      </p:sp>
      <p:sp>
        <p:nvSpPr>
          <p:cNvPr id="118789" name="Rectangle 5"/>
          <p:cNvSpPr>
            <a:spLocks noGrp="1" noChangeArrowheads="1"/>
          </p:cNvSpPr>
          <p:nvPr>
            <p:ph type="sldNum" sz="quarter" idx="3"/>
          </p:nvPr>
        </p:nvSpPr>
        <p:spPr bwMode="auto">
          <a:xfrm>
            <a:off x="3849694"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algn="r" defTabSz="955672">
              <a:spcBef>
                <a:spcPct val="0"/>
              </a:spcBef>
              <a:defRPr sz="1200" baseline="30000">
                <a:latin typeface="Times" charset="0"/>
              </a:defRPr>
            </a:lvl1pPr>
          </a:lstStyle>
          <a:p>
            <a:pPr>
              <a:defRPr/>
            </a:pPr>
            <a:fld id="{630A188E-C926-984B-863C-48B251A81B15}" type="slidenum">
              <a:rPr lang="en-GB">
                <a:latin typeface="+mn-lt"/>
              </a:rPr>
              <a:pPr>
                <a:defRPr/>
              </a:pPr>
              <a:t>‹#›</a:t>
            </a:fld>
            <a:endParaRPr lang="en-GB" dirty="0">
              <a:latin typeface="+mn-lt"/>
            </a:endParaRPr>
          </a:p>
        </p:txBody>
      </p:sp>
    </p:spTree>
    <p:extLst>
      <p:ext uri="{BB962C8B-B14F-4D97-AF65-F5344CB8AC3E}">
        <p14:creationId xmlns:p14="http://schemas.microsoft.com/office/powerpoint/2010/main" val="28959942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bwMode="auto">
          <a:xfrm>
            <a:off x="0"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3" name="Rectangle 3"/>
          <p:cNvSpPr>
            <a:spLocks noGrp="1" noChangeArrowheads="1"/>
          </p:cNvSpPr>
          <p:nvPr>
            <p:ph type="dt" idx="1"/>
          </p:nvPr>
        </p:nvSpPr>
        <p:spPr bwMode="auto">
          <a:xfrm>
            <a:off x="3849694"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algn="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7172" name="Rectangle 4"/>
          <p:cNvSpPr>
            <a:spLocks noGrp="1" noRot="1" noChangeAspect="1" noChangeArrowheads="1" noTextEdit="1"/>
          </p:cNvSpPr>
          <p:nvPr>
            <p:ph type="sldImg" idx="2"/>
          </p:nvPr>
        </p:nvSpPr>
        <p:spPr bwMode="auto">
          <a:xfrm>
            <a:off x="915988" y="746125"/>
            <a:ext cx="4965700" cy="372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22885" name="Rectangle 5"/>
          <p:cNvSpPr>
            <a:spLocks noGrp="1" noChangeArrowheads="1"/>
          </p:cNvSpPr>
          <p:nvPr>
            <p:ph type="body" sz="quarter" idx="3"/>
          </p:nvPr>
        </p:nvSpPr>
        <p:spPr bwMode="auto">
          <a:xfrm>
            <a:off x="906631" y="4718072"/>
            <a:ext cx="4981238" cy="446781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
        <p:nvSpPr>
          <p:cNvPr id="122886" name="Rectangle 6"/>
          <p:cNvSpPr>
            <a:spLocks noGrp="1" noChangeArrowheads="1"/>
          </p:cNvSpPr>
          <p:nvPr>
            <p:ph type="ftr" sz="quarter" idx="4"/>
          </p:nvPr>
        </p:nvSpPr>
        <p:spPr bwMode="auto">
          <a:xfrm>
            <a:off x="0"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7" name="Rectangle 7"/>
          <p:cNvSpPr>
            <a:spLocks noGrp="1" noChangeArrowheads="1"/>
          </p:cNvSpPr>
          <p:nvPr>
            <p:ph type="sldNum" sz="quarter" idx="5"/>
          </p:nvPr>
        </p:nvSpPr>
        <p:spPr bwMode="auto">
          <a:xfrm>
            <a:off x="3849694"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algn="r" defTabSz="955672">
              <a:spcBef>
                <a:spcPct val="0"/>
              </a:spcBef>
              <a:defRPr sz="1000" baseline="0">
                <a:latin typeface="+mn-lt"/>
              </a:defRPr>
            </a:lvl1pPr>
          </a:lstStyle>
          <a:p>
            <a:pPr>
              <a:defRPr/>
            </a:pPr>
            <a:fld id="{EC696245-F065-0B47-B74E-D5003861FD61}" type="slidenum">
              <a:rPr lang="de-DE" smtClean="0"/>
              <a:pPr>
                <a:defRPr/>
              </a:pPr>
              <a:t>‹#›</a:t>
            </a:fld>
            <a:endParaRPr lang="de-DE" dirty="0"/>
          </a:p>
        </p:txBody>
      </p:sp>
    </p:spTree>
    <p:extLst>
      <p:ext uri="{BB962C8B-B14F-4D97-AF65-F5344CB8AC3E}">
        <p14:creationId xmlns:p14="http://schemas.microsoft.com/office/powerpoint/2010/main" val="761473846"/>
      </p:ext>
    </p:extLst>
  </p:cSld>
  <p:clrMap bg1="lt1" tx1="dk1" bg2="lt2" tx2="dk2" accent1="accent1" accent2="accent2" accent3="accent3" accent4="accent4" accent5="accent5" accent6="accent6" hlink="hlink" folHlink="folHlink"/>
  <p:hf hdr="0" ftr="0" dt="0"/>
  <p:notesStyle>
    <a:lvl1pPr marL="90488" indent="-90488" algn="l" rtl="0" eaLnBrk="0" fontAlgn="base" hangingPunct="0">
      <a:spcBef>
        <a:spcPts val="0"/>
      </a:spcBef>
      <a:spcAft>
        <a:spcPct val="0"/>
      </a:spcAft>
      <a:buFont typeface="Arial" panose="020B0604020202020204" pitchFamily="34" charset="0"/>
      <a:buChar char="•"/>
      <a:defRPr sz="1000" kern="1200" baseline="0">
        <a:solidFill>
          <a:schemeClr val="tx1"/>
        </a:solidFill>
        <a:latin typeface="+mn-lt"/>
        <a:ea typeface="ヒラギノ角ゴ Pro W3" pitchFamily="-108" charset="-128"/>
        <a:cs typeface="ヒラギノ角ゴ Pro W3" pitchFamily="-108" charset="-128"/>
      </a:defRPr>
    </a:lvl1pPr>
    <a:lvl2pPr marL="180975" indent="-92075"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charset="-128"/>
        <a:cs typeface="ヒラギノ角ゴ Pro W3" charset="0"/>
      </a:defRPr>
    </a:lvl2pPr>
    <a:lvl3pPr marL="266700" indent="-85725"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3pPr>
    <a:lvl4pPr marL="357188" indent="-90488"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4pPr>
    <a:lvl5pPr marL="447675" indent="-90488"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pitchFamily="-112" charset="-128"/>
        <a:cs typeface="ＭＳ Ｐゴシック" charset="0"/>
      </a:defRPr>
    </a:lvl5pPr>
    <a:lvl6pPr marL="538163" indent="-90488" algn="l" defTabSz="457200" rtl="0" eaLnBrk="1" latinLnBrk="0" hangingPunct="1">
      <a:buFont typeface="Symbol" panose="05050102010706020507" pitchFamily="18" charset="2"/>
      <a:buChar char="-"/>
      <a:defRPr sz="1000" kern="1200" baseline="0">
        <a:solidFill>
          <a:schemeClr val="tx1"/>
        </a:solidFill>
        <a:latin typeface="+mn-lt"/>
        <a:ea typeface="+mn-ea"/>
        <a:cs typeface="Arial" panose="020B0604020202020204" pitchFamily="34" charset="0"/>
      </a:defRPr>
    </a:lvl6pPr>
    <a:lvl7pPr marL="628650" indent="-90488"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7pPr>
    <a:lvl8pPr marL="719138" indent="-90488"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8pPr>
    <a:lvl9pPr marL="806450" indent="-88900"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things into context let’s revisit the role of simulation in the safety analysis of NPP, in this case under LBLOCA in perhaps rather simplistic view.</a:t>
            </a:r>
          </a:p>
          <a:p>
            <a:r>
              <a:rPr lang="en-US" dirty="0"/>
              <a:t>We make prediction whether some safety criteria is within the safety limit.</a:t>
            </a:r>
          </a:p>
          <a:p>
            <a:r>
              <a:rPr lang="en-US" dirty="0"/>
              <a:t>Simulation is based on the simulation of the two phase flow in the coolant circuit.</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a:t>
            </a:fld>
            <a:endParaRPr lang="de-DE" dirty="0"/>
          </a:p>
        </p:txBody>
      </p:sp>
    </p:spTree>
    <p:extLst>
      <p:ext uri="{BB962C8B-B14F-4D97-AF65-F5344CB8AC3E}">
        <p14:creationId xmlns:p14="http://schemas.microsoft.com/office/powerpoint/2010/main" val="4129444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pPr marL="90488" marR="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The three screening methods give (more/less) consistent ranking</a:t>
            </a:r>
          </a:p>
          <a:p>
            <a:pPr marL="90488" marR="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Morris is faster, but </a:t>
            </a:r>
            <a:r>
              <a:rPr lang="en-US" sz="1000" kern="1000" spc="30" dirty="0" err="1">
                <a:latin typeface="+mn-lt"/>
                <a:cs typeface="Franklin Gothic Book"/>
              </a:rPr>
              <a:t>Sobol</a:t>
            </a:r>
            <a:r>
              <a:rPr lang="en-US" sz="1000" kern="1000" spc="30" dirty="0">
                <a:latin typeface="+mn-lt"/>
                <a:cs typeface="Franklin Gothic Book"/>
              </a:rPr>
              <a:t>’ allows to have a quantitative criteria</a:t>
            </a:r>
          </a:p>
          <a:p>
            <a:pPr marL="90488" marR="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de-CH" dirty="0" err="1"/>
              <a:t>Quite</a:t>
            </a:r>
            <a:r>
              <a:rPr lang="de-CH" dirty="0"/>
              <a:t> a </a:t>
            </a:r>
            <a:r>
              <a:rPr lang="de-CH" dirty="0" err="1"/>
              <a:t>lot</a:t>
            </a:r>
            <a:r>
              <a:rPr lang="de-CH" dirty="0"/>
              <a:t> </a:t>
            </a:r>
            <a:r>
              <a:rPr lang="de-CH" dirty="0" err="1"/>
              <a:t>of</a:t>
            </a:r>
            <a:r>
              <a:rPr lang="de-CH" dirty="0"/>
              <a:t> </a:t>
            </a:r>
            <a:r>
              <a:rPr lang="de-CH" dirty="0" err="1"/>
              <a:t>run</a:t>
            </a:r>
            <a:r>
              <a:rPr lang="de-CH" baseline="0" dirty="0"/>
              <a:t> </a:t>
            </a:r>
            <a:r>
              <a:rPr lang="de-CH" baseline="0" dirty="0" err="1"/>
              <a:t>required</a:t>
            </a:r>
            <a:r>
              <a:rPr lang="de-CH" baseline="0" dirty="0"/>
              <a:t> b</a:t>
            </a:r>
            <a:r>
              <a:rPr lang="de-CH" dirty="0"/>
              <a:t>ut </a:t>
            </a:r>
            <a:r>
              <a:rPr lang="de-CH" dirty="0" err="1"/>
              <a:t>maybe</a:t>
            </a:r>
            <a:r>
              <a:rPr lang="de-CH" dirty="0"/>
              <a:t> </a:t>
            </a:r>
            <a:r>
              <a:rPr lang="de-CH" dirty="0" err="1"/>
              <a:t>you</a:t>
            </a:r>
            <a:r>
              <a:rPr lang="de-CH" dirty="0"/>
              <a:t> </a:t>
            </a:r>
            <a:r>
              <a:rPr lang="de-CH" dirty="0" err="1"/>
              <a:t>don’t</a:t>
            </a:r>
            <a:r>
              <a:rPr lang="de-CH" dirty="0"/>
              <a:t> </a:t>
            </a:r>
            <a:r>
              <a:rPr lang="de-CH" dirty="0" err="1"/>
              <a:t>actually</a:t>
            </a:r>
            <a:r>
              <a:rPr lang="de-CH" dirty="0"/>
              <a:t> </a:t>
            </a:r>
            <a:r>
              <a:rPr lang="de-CH" dirty="0" err="1"/>
              <a:t>need</a:t>
            </a:r>
            <a:r>
              <a:rPr lang="de-CH" dirty="0"/>
              <a:t> </a:t>
            </a:r>
            <a:r>
              <a:rPr lang="de-CH" dirty="0" err="1"/>
              <a:t>to</a:t>
            </a:r>
            <a:r>
              <a:rPr lang="de-CH" dirty="0"/>
              <a:t> </a:t>
            </a:r>
            <a:r>
              <a:rPr lang="de-CH" dirty="0" err="1"/>
              <a:t>run</a:t>
            </a:r>
            <a:r>
              <a:rPr lang="de-CH" dirty="0"/>
              <a:t> all</a:t>
            </a:r>
            <a:r>
              <a:rPr lang="de-CH" baseline="0" dirty="0"/>
              <a:t> </a:t>
            </a:r>
            <a:r>
              <a:rPr lang="de-CH" baseline="0" dirty="0" err="1"/>
              <a:t>the</a:t>
            </a:r>
            <a:r>
              <a:rPr lang="de-CH" baseline="0" dirty="0"/>
              <a:t> </a:t>
            </a:r>
            <a:r>
              <a:rPr lang="de-CH" baseline="0" dirty="0" err="1"/>
              <a:t>way</a:t>
            </a:r>
            <a:r>
              <a:rPr lang="de-CH" baseline="0" dirty="0"/>
              <a:t> </a:t>
            </a:r>
            <a:r>
              <a:rPr lang="de-CH" baseline="0" dirty="0" err="1"/>
              <a:t>through</a:t>
            </a:r>
            <a:endParaRPr lang="de-CH" baseline="0" dirty="0"/>
          </a:p>
          <a:p>
            <a:pPr marL="0" indent="0">
              <a:buNone/>
            </a:pPr>
            <a:endParaRPr lang="de-CH" dirty="0"/>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12</a:t>
            </a:fld>
            <a:endParaRPr lang="de-DE" dirty="0"/>
          </a:p>
        </p:txBody>
      </p:sp>
    </p:spTree>
    <p:extLst>
      <p:ext uri="{BB962C8B-B14F-4D97-AF65-F5344CB8AC3E}">
        <p14:creationId xmlns:p14="http://schemas.microsoft.com/office/powerpoint/2010/main" val="1230388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r>
              <a:rPr lang="de-CH" dirty="0"/>
              <a:t>State that FDA is also in the thesis</a:t>
            </a:r>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13</a:t>
            </a:fld>
            <a:endParaRPr lang="de-DE" dirty="0"/>
          </a:p>
        </p:txBody>
      </p:sp>
    </p:spTree>
    <p:extLst>
      <p:ext uri="{BB962C8B-B14F-4D97-AF65-F5344CB8AC3E}">
        <p14:creationId xmlns:p14="http://schemas.microsoft.com/office/powerpoint/2010/main" val="1230388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14</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message is GP can be used to represent wide array of function using minimal number of parameters (or hyper parameters)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15</a:t>
            </a:fld>
            <a:endParaRPr lang="de-DE" dirty="0"/>
          </a:p>
        </p:txBody>
      </p:sp>
    </p:spTree>
    <p:extLst>
      <p:ext uri="{BB962C8B-B14F-4D97-AF65-F5344CB8AC3E}">
        <p14:creationId xmlns:p14="http://schemas.microsoft.com/office/powerpoint/2010/main" val="2502502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TRACE to train the metamodel</a:t>
            </a:r>
          </a:p>
          <a:p>
            <a:r>
              <a:rPr lang="en-US" dirty="0"/>
              <a:t>Independently to that we also run TRACE to create testing data</a:t>
            </a:r>
          </a:p>
          <a:p>
            <a:r>
              <a:rPr lang="en-US" dirty="0"/>
              <a:t>We </a:t>
            </a:r>
            <a:r>
              <a:rPr lang="en-US" dirty="0" err="1"/>
              <a:t>we</a:t>
            </a:r>
            <a:r>
              <a:rPr lang="en-US" dirty="0"/>
              <a:t> test the metamodel performance we compare its prediction against the output real TRACE run</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16</a:t>
            </a:fld>
            <a:endParaRPr lang="de-DE" dirty="0"/>
          </a:p>
        </p:txBody>
      </p:sp>
    </p:spTree>
    <p:extLst>
      <p:ext uri="{BB962C8B-B14F-4D97-AF65-F5344CB8AC3E}">
        <p14:creationId xmlns:p14="http://schemas.microsoft.com/office/powerpoint/2010/main" val="146622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out that the size of training sample is the main factor determining the predictive performance of the metamodel</a:t>
            </a:r>
            <a:endParaRPr lang="x-none"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17</a:t>
            </a:fld>
            <a:endParaRPr lang="de-DE" dirty="0"/>
          </a:p>
        </p:txBody>
      </p:sp>
    </p:spTree>
    <p:extLst>
      <p:ext uri="{BB962C8B-B14F-4D97-AF65-F5344CB8AC3E}">
        <p14:creationId xmlns:p14="http://schemas.microsoft.com/office/powerpoint/2010/main" val="1003647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is a scalar associated with a particular realization</a:t>
            </a:r>
          </a:p>
          <a:p>
            <a:r>
              <a:rPr lang="en-US" dirty="0"/>
              <a:t>V is eigenvector shared with all realizations</a:t>
            </a:r>
          </a:p>
          <a:p>
            <a:r>
              <a:rPr lang="en-US" dirty="0"/>
              <a:t>There are many eigenvectors but they are stacked with decreasing variance contribution</a:t>
            </a:r>
          </a:p>
          <a:p>
            <a:r>
              <a:rPr lang="en-US" dirty="0"/>
              <a:t>Note that Q is the number of retained principal components used to reconstruct the full output space and it is in this examples is </a:t>
            </a:r>
            <a:r>
              <a:rPr lang="en-US" dirty="0" err="1"/>
              <a:t>typicaly</a:t>
            </a:r>
            <a:r>
              <a:rPr lang="en-US" dirty="0"/>
              <a:t> less than 10.</a:t>
            </a:r>
          </a:p>
          <a:p>
            <a:r>
              <a:rPr lang="en-US" dirty="0"/>
              <a:t>And we simply need to construct metamodels predicting the scores of that selected PC.</a:t>
            </a:r>
          </a:p>
          <a:p>
            <a:r>
              <a:rPr lang="en-US" dirty="0"/>
              <a:t>The number was selected based on compromise between gained improvement and the difficulty to fit a GP metamodel.</a:t>
            </a:r>
            <a:endParaRPr lang="x-none"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18</a:t>
            </a:fld>
            <a:endParaRPr lang="de-DE" dirty="0"/>
          </a:p>
        </p:txBody>
      </p:sp>
    </p:spTree>
    <p:extLst>
      <p:ext uri="{BB962C8B-B14F-4D97-AF65-F5344CB8AC3E}">
        <p14:creationId xmlns:p14="http://schemas.microsoft.com/office/powerpoint/2010/main" val="1072388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points are in line then the GP predicts perfectly the </a:t>
            </a:r>
          </a:p>
          <a:p>
            <a:r>
              <a:rPr lang="en-US" dirty="0"/>
              <a:t>If above the line then the GP metamodel </a:t>
            </a:r>
            <a:r>
              <a:rPr lang="en-US" dirty="0" err="1"/>
              <a:t>mispredict</a:t>
            </a:r>
            <a:endParaRPr lang="en-US" dirty="0"/>
          </a:p>
          <a:p>
            <a:r>
              <a:rPr lang="en-US" dirty="0"/>
              <a:t>From left to right the error is due to Dimension reduction error</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19</a:t>
            </a:fld>
            <a:endParaRPr lang="de-DE" dirty="0"/>
          </a:p>
        </p:txBody>
      </p:sp>
    </p:spTree>
    <p:extLst>
      <p:ext uri="{BB962C8B-B14F-4D97-AF65-F5344CB8AC3E}">
        <p14:creationId xmlns:p14="http://schemas.microsoft.com/office/powerpoint/2010/main" val="2494300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metamodel</a:t>
            </a:r>
            <a:r>
              <a:rPr lang="en-US" dirty="0"/>
              <a:t> prediction</a:t>
            </a:r>
            <a:r>
              <a:rPr lang="en-US" baseline="0" dirty="0"/>
              <a:t> is limited by the error due to dimension reduction</a:t>
            </a:r>
            <a:endParaRPr lang="en-US" dirty="0"/>
          </a:p>
          <a:p>
            <a:r>
              <a:rPr lang="en-US" dirty="0"/>
              <a:t>It also shows that we cannot go better than</a:t>
            </a:r>
            <a:r>
              <a:rPr lang="en-US" baseline="0" dirty="0"/>
              <a:t> the error given by the </a:t>
            </a:r>
            <a:r>
              <a:rPr lang="en-US" baseline="0" dirty="0" err="1"/>
              <a:t>metamodel</a:t>
            </a:r>
            <a:r>
              <a:rPr lang="en-US" baseline="0" dirty="0"/>
              <a:t>.</a:t>
            </a:r>
          </a:p>
          <a:p>
            <a:r>
              <a:rPr lang="en-US" baseline="0" dirty="0"/>
              <a:t>In context it is find for the time being as the prior uncertainty gives a larger error (standard deviation)</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20</a:t>
            </a:fld>
            <a:endParaRPr lang="de-DE" dirty="0"/>
          </a:p>
        </p:txBody>
      </p:sp>
    </p:spTree>
    <p:extLst>
      <p:ext uri="{BB962C8B-B14F-4D97-AF65-F5344CB8AC3E}">
        <p14:creationId xmlns:p14="http://schemas.microsoft.com/office/powerpoint/2010/main" val="3329032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21</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the general impression first from left to right</a:t>
            </a:r>
          </a:p>
          <a:p>
            <a:r>
              <a:rPr lang="en-US" dirty="0"/>
              <a:t>And the main ingredient of this analysis is the uncertain inputs</a:t>
            </a:r>
          </a:p>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a:t>
            </a:fld>
            <a:endParaRPr lang="de-DE" dirty="0"/>
          </a:p>
        </p:txBody>
      </p:sp>
    </p:spTree>
    <p:extLst>
      <p:ext uri="{BB962C8B-B14F-4D97-AF65-F5344CB8AC3E}">
        <p14:creationId xmlns:p14="http://schemas.microsoft.com/office/powerpoint/2010/main" val="1053270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go through the main results provided by the first 4 </a:t>
            </a:r>
            <a:r>
              <a:rPr lang="en-US" dirty="0" err="1"/>
              <a:t>schems</a:t>
            </a:r>
            <a:endParaRPr lang="en-US" dirty="0"/>
          </a:p>
          <a:p>
            <a:r>
              <a:rPr lang="en-US" dirty="0"/>
              <a:t>Note that no xc means we only deal with the calibration of the 8 model parameters.</a:t>
            </a:r>
            <a:endParaRPr lang="x-none"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25</a:t>
            </a:fld>
            <a:endParaRPr lang="de-DE" dirty="0"/>
          </a:p>
        </p:txBody>
      </p:sp>
    </p:spTree>
    <p:extLst>
      <p:ext uri="{BB962C8B-B14F-4D97-AF65-F5344CB8AC3E}">
        <p14:creationId xmlns:p14="http://schemas.microsoft.com/office/powerpoint/2010/main" val="1031064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Note that posterior is a multidimensional probability density function</a:t>
                </a:r>
              </a:p>
              <a:p>
                <a:r>
                  <a:rPr lang="en-US" dirty="0"/>
                  <a:t>MH in a nutshell</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We actually use </a:t>
                </a:r>
                <a:r>
                  <a:rPr lang="en-US" sz="1000" kern="1000" spc="30" dirty="0">
                    <a:latin typeface="+mn-lt"/>
                    <a:cs typeface="Franklin Gothic Book"/>
                  </a:rPr>
                  <a:t>Ensemble MCMC</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14:m>
                  <m:oMath xmlns:m="http://schemas.openxmlformats.org/officeDocument/2006/math">
                    <m:r>
                      <a:rPr lang="en-US" sz="1000" b="0" i="1" kern="1000" spc="30" smtClean="0">
                        <a:latin typeface="Cambria Math"/>
                        <a:cs typeface="Franklin Gothic Book"/>
                      </a:rPr>
                      <m:t>2×1</m:t>
                    </m:r>
                    <m:sSup>
                      <m:sSupPr>
                        <m:ctrlPr>
                          <a:rPr lang="en-US" sz="1000" i="1" kern="1000" spc="30" smtClean="0">
                            <a:latin typeface="Cambria Math"/>
                            <a:cs typeface="Franklin Gothic Book"/>
                          </a:rPr>
                        </m:ctrlPr>
                      </m:sSupPr>
                      <m:e>
                        <m:r>
                          <a:rPr lang="en-US" sz="1000" b="0" i="1" kern="1000" spc="30" smtClean="0">
                            <a:latin typeface="Cambria Math"/>
                            <a:cs typeface="Franklin Gothic Book"/>
                          </a:rPr>
                          <m:t>0</m:t>
                        </m:r>
                      </m:e>
                      <m:sup>
                        <m:r>
                          <a:rPr lang="en-US" sz="1000" b="0" i="1" kern="1000" spc="30" smtClean="0">
                            <a:latin typeface="Cambria Math"/>
                            <a:cs typeface="Franklin Gothic Book"/>
                          </a:rPr>
                          <m:t>6</m:t>
                        </m:r>
                      </m:sup>
                    </m:sSup>
                    <m:r>
                      <a:rPr lang="en-US" sz="1000" b="0" i="1" kern="1000" spc="30" smtClean="0">
                        <a:latin typeface="Cambria Math"/>
                        <a:cs typeface="Franklin Gothic Book"/>
                      </a:rPr>
                      <m:t> </m:t>
                    </m:r>
                  </m:oMath>
                </a14:m>
                <a:r>
                  <a:rPr lang="en-US" sz="1000" kern="1000" spc="30" dirty="0">
                    <a:latin typeface="+mn-lt"/>
                    <a:cs typeface="Franklin Gothic Book"/>
                  </a:rPr>
                  <a:t>samples generated</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Converge after </a:t>
                </a:r>
                <a14:m>
                  <m:oMath xmlns:m="http://schemas.openxmlformats.org/officeDocument/2006/math">
                    <m:f>
                      <m:fPr>
                        <m:ctrlPr>
                          <a:rPr lang="en-US" sz="1000" b="0" i="1" kern="1000" spc="30" smtClean="0">
                            <a:latin typeface="Cambria Math"/>
                            <a:cs typeface="Franklin Gothic Book"/>
                          </a:rPr>
                        </m:ctrlPr>
                      </m:fPr>
                      <m:num>
                        <m:r>
                          <a:rPr lang="en-US" sz="1000" b="0" i="1" kern="1000" spc="30" smtClean="0">
                            <a:latin typeface="Cambria Math"/>
                            <a:cs typeface="Franklin Gothic Book"/>
                          </a:rPr>
                          <m:t>2</m:t>
                        </m:r>
                      </m:num>
                      <m:den>
                        <m:r>
                          <a:rPr lang="en-US" sz="1000" b="0" i="1" kern="1000" spc="30" smtClean="0">
                            <a:latin typeface="Cambria Math"/>
                            <a:cs typeface="Franklin Gothic Book"/>
                          </a:rPr>
                          <m:t>5</m:t>
                        </m:r>
                      </m:den>
                    </m:f>
                  </m:oMath>
                </a14:m>
                <a:r>
                  <a:rPr lang="en-US" sz="1000" kern="1000" spc="30" dirty="0">
                    <a:latin typeface="+mn-lt"/>
                    <a:cs typeface="Franklin Gothic Book"/>
                  </a:rPr>
                  <a:t> of the way</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How are we using p(</a:t>
                </a:r>
                <a:r>
                  <a:rPr lang="en-US" sz="1000" kern="1000" spc="30" dirty="0" err="1">
                    <a:latin typeface="+mn-lt"/>
                    <a:cs typeface="Franklin Gothic Book"/>
                  </a:rPr>
                  <a:t>xm</a:t>
                </a:r>
                <a:r>
                  <a:rPr lang="en-US" sz="1000" kern="1000" spc="30" dirty="0">
                    <a:latin typeface="+mn-lt"/>
                    <a:cs typeface="Franklin Gothic Book"/>
                  </a:rPr>
                  <a:t>) either to characterize </a:t>
                </a:r>
                <a:r>
                  <a:rPr lang="en-US" sz="1000" kern="1000" spc="30" dirty="0" err="1">
                    <a:latin typeface="+mn-lt"/>
                    <a:cs typeface="Franklin Gothic Book"/>
                  </a:rPr>
                  <a:t>xm</a:t>
                </a:r>
                <a:r>
                  <a:rPr lang="en-US" sz="1000" kern="1000" spc="30" dirty="0">
                    <a:latin typeface="+mn-lt"/>
                    <a:cs typeface="Franklin Gothic Book"/>
                  </a:rPr>
                  <a:t> (by its moments for instance) or used to integrate in the propagation fashion or</a:t>
                </a:r>
                <a:endParaRPr lang="en-US" dirty="0"/>
              </a:p>
            </p:txBody>
          </p:sp>
        </mc:Choice>
        <mc:Fallback xmlns="">
          <p:sp>
            <p:nvSpPr>
              <p:cNvPr id="3" name="Notes Placeholder 2"/>
              <p:cNvSpPr>
                <a:spLocks noGrp="1"/>
              </p:cNvSpPr>
              <p:nvPr>
                <p:ph type="body" idx="1"/>
              </p:nvPr>
            </p:nvSpPr>
            <p:spPr/>
            <p:txBody>
              <a:bodyPr/>
              <a:lstStyle/>
              <a:p>
                <a:r>
                  <a:rPr lang="en-US" dirty="0"/>
                  <a:t>MH in a nutshell</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We actually use </a:t>
                </a:r>
                <a:r>
                  <a:rPr lang="en-US" sz="1000" kern="1000" spc="30" dirty="0">
                    <a:latin typeface="+mn-lt"/>
                    <a:cs typeface="Franklin Gothic Book"/>
                  </a:rPr>
                  <a:t>Ensemble MCMC</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b="0" i="0" kern="1000" spc="30">
                    <a:latin typeface="Cambria Math"/>
                    <a:cs typeface="Franklin Gothic Book"/>
                  </a:rPr>
                  <a:t>2×10</a:t>
                </a:r>
                <a:r>
                  <a:rPr lang="en-US" sz="1000" b="0" i="0" kern="1000" spc="30">
                    <a:latin typeface="Cambria Math" panose="02040503050406030204" pitchFamily="18" charset="0"/>
                    <a:cs typeface="Franklin Gothic Book"/>
                  </a:rPr>
                  <a:t>^</a:t>
                </a:r>
                <a:r>
                  <a:rPr lang="en-US" sz="1000" b="0" i="0" kern="1000" spc="30">
                    <a:latin typeface="Cambria Math"/>
                    <a:cs typeface="Franklin Gothic Book"/>
                  </a:rPr>
                  <a:t>6  </a:t>
                </a:r>
                <a:r>
                  <a:rPr lang="en-US" sz="1000" kern="1000" spc="30" dirty="0">
                    <a:latin typeface="+mn-lt"/>
                    <a:cs typeface="Franklin Gothic Book"/>
                  </a:rPr>
                  <a:t>samples generated</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Converge after </a:t>
                </a:r>
                <a:r>
                  <a:rPr lang="en-US" sz="1000" b="0" i="0" kern="1000" spc="30">
                    <a:latin typeface="Cambria Math"/>
                    <a:cs typeface="Franklin Gothic Book"/>
                  </a:rPr>
                  <a:t>2</a:t>
                </a:r>
                <a:r>
                  <a:rPr lang="en-US" sz="1000" b="0" i="0" kern="1000" spc="30">
                    <a:latin typeface="Cambria Math" panose="02040503050406030204" pitchFamily="18" charset="0"/>
                    <a:cs typeface="Franklin Gothic Book"/>
                  </a:rPr>
                  <a:t>/</a:t>
                </a:r>
                <a:r>
                  <a:rPr lang="en-US" sz="1000" b="0" i="0" kern="1000" spc="30">
                    <a:latin typeface="Cambria Math"/>
                    <a:cs typeface="Franklin Gothic Book"/>
                  </a:rPr>
                  <a:t>5</a:t>
                </a:r>
                <a:r>
                  <a:rPr lang="en-US" sz="1000" kern="1000" spc="30" dirty="0">
                    <a:latin typeface="+mn-lt"/>
                    <a:cs typeface="Franklin Gothic Book"/>
                  </a:rPr>
                  <a:t> of the way</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How are we using p(</a:t>
                </a:r>
                <a:r>
                  <a:rPr lang="en-US" sz="1000" kern="1000" spc="30" dirty="0" err="1">
                    <a:latin typeface="+mn-lt"/>
                    <a:cs typeface="Franklin Gothic Book"/>
                  </a:rPr>
                  <a:t>xm</a:t>
                </a:r>
                <a:r>
                  <a:rPr lang="en-US" sz="1000" kern="1000" spc="30" dirty="0">
                    <a:latin typeface="+mn-lt"/>
                    <a:cs typeface="Franklin Gothic Book"/>
                  </a:rPr>
                  <a:t>) either to characterize </a:t>
                </a:r>
                <a:r>
                  <a:rPr lang="en-US" sz="1000" kern="1000" spc="30" dirty="0" err="1">
                    <a:latin typeface="+mn-lt"/>
                    <a:cs typeface="Franklin Gothic Book"/>
                  </a:rPr>
                  <a:t>xm</a:t>
                </a:r>
                <a:r>
                  <a:rPr lang="en-US" sz="1000" kern="1000" spc="30" dirty="0">
                    <a:latin typeface="+mn-lt"/>
                    <a:cs typeface="Franklin Gothic Book"/>
                  </a:rPr>
                  <a:t> (by its moments for instance) or used to integrate in the propagation fashion or</a:t>
                </a:r>
                <a:endParaRPr lang="en-US" dirty="0"/>
              </a:p>
            </p:txBody>
          </p:sp>
        </mc:Fallback>
      </mc:AlternateContent>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26</a:t>
            </a:fld>
            <a:endParaRPr lang="de-DE" dirty="0"/>
          </a:p>
        </p:txBody>
      </p:sp>
    </p:spTree>
    <p:extLst>
      <p:ext uri="{BB962C8B-B14F-4D97-AF65-F5344CB8AC3E}">
        <p14:creationId xmlns:p14="http://schemas.microsoft.com/office/powerpoint/2010/main" val="74101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a:t>
            </a:r>
            <a:r>
              <a:rPr lang="en-US" baseline="0" dirty="0"/>
              <a:t> the data and the calibration model can be used to constrain this prior?</a:t>
            </a:r>
          </a:p>
          <a:p>
            <a:r>
              <a:rPr lang="en-US" baseline="0" dirty="0"/>
              <a:t>Start by explaining how to read the figure: diagonal panels (univariate marginals pdf)</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The vertical</a:t>
            </a:r>
            <a:r>
              <a:rPr lang="en-US" baseline="0" dirty="0"/>
              <a:t> lines in the diagonal is the 95% credible interval</a:t>
            </a:r>
          </a:p>
          <a:p>
            <a:r>
              <a:rPr lang="en-US" baseline="0" dirty="0"/>
              <a:t>Off-diagonal panels: bivariate marginals</a:t>
            </a:r>
          </a:p>
          <a:p>
            <a:r>
              <a:rPr lang="en-US" baseline="0" dirty="0"/>
              <a:t>Explain column and row</a:t>
            </a:r>
          </a:p>
          <a:p>
            <a:r>
              <a:rPr lang="en-US" baseline="0" dirty="0"/>
              <a:t>Say that these are the 8 model parameters we are left with to be calibrated, I will mention it if necessary</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27</a:t>
            </a:fld>
            <a:endParaRPr lang="de-DE" dirty="0"/>
          </a:p>
        </p:txBody>
      </p:sp>
    </p:spTree>
    <p:extLst>
      <p:ext uri="{BB962C8B-B14F-4D97-AF65-F5344CB8AC3E}">
        <p14:creationId xmlns:p14="http://schemas.microsoft.com/office/powerpoint/2010/main" val="3975992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Pressure drop data manage to constrain some of the parameter mainly </a:t>
            </a:r>
            <a:r>
              <a:rPr lang="en-US" dirty="0" err="1"/>
              <a:t>iafbIntDr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28</a:t>
            </a:fld>
            <a:endParaRPr lang="de-DE" dirty="0"/>
          </a:p>
        </p:txBody>
      </p:sp>
    </p:spTree>
    <p:extLst>
      <p:ext uri="{BB962C8B-B14F-4D97-AF65-F5344CB8AC3E}">
        <p14:creationId xmlns:p14="http://schemas.microsoft.com/office/powerpoint/2010/main" val="86045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a:t>
            </a:r>
            <a:r>
              <a:rPr lang="en-US" baseline="0" dirty="0"/>
              <a:t> can help constrain the prior range of the model parameters. (only small part of the prior that is consistent with the calibration data)</a:t>
            </a:r>
          </a:p>
          <a:p>
            <a:r>
              <a:rPr lang="en-US" baseline="0" dirty="0"/>
              <a:t>The white, the white, the white (example </a:t>
            </a:r>
            <a:r>
              <a:rPr lang="en-US" baseline="0" dirty="0" err="1"/>
              <a:t>gridHT</a:t>
            </a:r>
            <a:r>
              <a:rPr lang="en-US" baseline="0" dirty="0"/>
              <a:t>)</a:t>
            </a:r>
            <a:endParaRPr lang="en-US" dirty="0"/>
          </a:p>
          <a:p>
            <a:r>
              <a:rPr lang="en-US" dirty="0"/>
              <a:t>But</a:t>
            </a:r>
            <a:r>
              <a:rPr lang="en-US" baseline="0" dirty="0"/>
              <a:t> the posterior samples also exhibit</a:t>
            </a:r>
            <a:r>
              <a:rPr lang="en-US" dirty="0"/>
              <a:t> correlation among the</a:t>
            </a:r>
            <a:r>
              <a:rPr lang="en-US" baseline="0" dirty="0"/>
              <a:t> parameters. You can see this from the structure that can be observed in the posterior samples.</a:t>
            </a:r>
          </a:p>
          <a:p>
            <a:r>
              <a:rPr lang="en-US" baseline="0" dirty="0"/>
              <a:t>Illustrate why it makes sense that </a:t>
            </a:r>
            <a:r>
              <a:rPr lang="en-US" baseline="0" dirty="0" err="1"/>
              <a:t>dffbVIHT</a:t>
            </a:r>
            <a:r>
              <a:rPr lang="en-US" baseline="0" dirty="0"/>
              <a:t> and </a:t>
            </a:r>
            <a:r>
              <a:rPr lang="en-US" baseline="0" dirty="0" err="1"/>
              <a:t>dffbIntDr</a:t>
            </a:r>
            <a:r>
              <a:rPr lang="en-US" baseline="0" dirty="0"/>
              <a:t> are correlated from the physical point of view</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29</a:t>
            </a:fld>
            <a:endParaRPr lang="de-DE" dirty="0"/>
          </a:p>
        </p:txBody>
      </p:sp>
    </p:spTree>
    <p:extLst>
      <p:ext uri="{BB962C8B-B14F-4D97-AF65-F5344CB8AC3E}">
        <p14:creationId xmlns:p14="http://schemas.microsoft.com/office/powerpoint/2010/main" val="4062700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set of “collectively-fitted” values</a:t>
            </a:r>
            <a:r>
              <a:rPr lang="en-US" baseline="0" dirty="0"/>
              <a:t> which means that if we don’t consider them as a collection then the prediction would less match the calibration data itself.</a:t>
            </a:r>
            <a:endParaRPr lang="en-US" dirty="0"/>
          </a:p>
          <a:p>
            <a:r>
              <a:rPr lang="en-US" dirty="0"/>
              <a:t>If we only</a:t>
            </a:r>
            <a:r>
              <a:rPr lang="en-US" baseline="0" dirty="0"/>
              <a:t> consider the univariate </a:t>
            </a:r>
            <a:r>
              <a:rPr lang="en-US" baseline="0" dirty="0" err="1"/>
              <a:t>marginals</a:t>
            </a:r>
            <a:r>
              <a:rPr lang="en-US" baseline="0" dirty="0"/>
              <a:t> (neglecting correlation) we obtain prediction that is less consistent with the calibration data.</a:t>
            </a:r>
          </a:p>
          <a:p>
            <a:r>
              <a:rPr lang="en-US" baseline="0" dirty="0"/>
              <a:t>Only if we consider the posterior samples jointly, that the prediction match the experimental data better.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30</a:t>
            </a:fld>
            <a:endParaRPr lang="de-DE" dirty="0"/>
          </a:p>
        </p:txBody>
      </p:sp>
    </p:spTree>
    <p:extLst>
      <p:ext uri="{BB962C8B-B14F-4D97-AF65-F5344CB8AC3E}">
        <p14:creationId xmlns:p14="http://schemas.microsoft.com/office/powerpoint/2010/main" val="1648162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31</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Think of a posterior prediction is a source of information for output y and defined only in three values, the lower uncertainty bound, the upper uncertainty bound and the reference value</a:t>
            </a:r>
            <a:endParaRPr lang="en-US" dirty="0"/>
          </a:p>
          <a:p>
            <a:r>
              <a:rPr lang="en-US" dirty="0" err="1"/>
              <a:t>Informativeness</a:t>
            </a:r>
            <a:r>
              <a:rPr lang="en-US" baseline="0" dirty="0"/>
              <a:t> tries to measure the width of posterior uncertainty band relative to that of the prior</a:t>
            </a:r>
          </a:p>
          <a:p>
            <a:r>
              <a:rPr lang="en-US" baseline="0" dirty="0"/>
              <a:t>Main message: large </a:t>
            </a:r>
            <a:r>
              <a:rPr lang="en-US" baseline="0" dirty="0" err="1"/>
              <a:t>informativeness</a:t>
            </a:r>
            <a:r>
              <a:rPr lang="en-US" baseline="0" dirty="0"/>
              <a:t> means narrower band</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32</a:t>
            </a:fld>
            <a:endParaRPr lang="de-DE" dirty="0"/>
          </a:p>
        </p:txBody>
      </p:sp>
    </p:spTree>
    <p:extLst>
      <p:ext uri="{BB962C8B-B14F-4D97-AF65-F5344CB8AC3E}">
        <p14:creationId xmlns:p14="http://schemas.microsoft.com/office/powerpoint/2010/main" val="62541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Calibration measure the location of experimental data inside</a:t>
            </a:r>
            <a:r>
              <a:rPr lang="en-US" baseline="0" dirty="0"/>
              <a:t> the so called “information” triangle</a:t>
            </a:r>
          </a:p>
          <a:p>
            <a:r>
              <a:rPr lang="en-US" baseline="0" dirty="0"/>
              <a:t>large calibration means closer to experimental data, while lower often means the band covers less experimental data</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33</a:t>
            </a:fld>
            <a:endParaRPr lang="de-DE" dirty="0"/>
          </a:p>
        </p:txBody>
      </p:sp>
    </p:spTree>
    <p:extLst>
      <p:ext uri="{BB962C8B-B14F-4D97-AF65-F5344CB8AC3E}">
        <p14:creationId xmlns:p14="http://schemas.microsoft.com/office/powerpoint/2010/main" val="2820284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 by explaining how to read the figure</a:t>
            </a:r>
          </a:p>
          <a:p>
            <a:r>
              <a:rPr lang="en-US" dirty="0"/>
              <a:t>Vertical line</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Horizontal line (</a:t>
            </a:r>
            <a:r>
              <a:rPr lang="en-US" baseline="0" dirty="0"/>
              <a:t>Less “calibrated” here means cover less experimental data points)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The location of the points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The effect of not considering correlation</a:t>
            </a:r>
            <a:endParaRPr lang="en-US" dirty="0"/>
          </a:p>
          <a:p>
            <a:r>
              <a:rPr lang="en-US" dirty="0"/>
              <a:t>Because calibration score is highly penalizing. But the point of the measure is to check whether there is pattern across experimental conditions.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34</a:t>
            </a:fld>
            <a:endParaRPr lang="de-DE" dirty="0"/>
          </a:p>
        </p:txBody>
      </p:sp>
    </p:spTree>
    <p:extLst>
      <p:ext uri="{BB962C8B-B14F-4D97-AF65-F5344CB8AC3E}">
        <p14:creationId xmlns:p14="http://schemas.microsoft.com/office/powerpoint/2010/main" val="3421964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these physical</a:t>
            </a:r>
            <a:r>
              <a:rPr lang="en-US" baseline="0" dirty="0"/>
              <a:t> model parameters?</a:t>
            </a:r>
          </a:p>
          <a:p>
            <a:r>
              <a:rPr lang="en-US" baseline="0" dirty="0"/>
              <a:t>Simulation of two phase flows are based on solving a set of balance equation.</a:t>
            </a:r>
          </a:p>
          <a:p>
            <a:r>
              <a:rPr lang="en-US" baseline="0" dirty="0"/>
              <a:t>Closure laws describe the interaction between phases in each distinct **pre-determined** flow regime</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Take for example the phenomenological models that describe two phase flow during a reflood of a dry channel</a:t>
            </a:r>
          </a:p>
          <a:p>
            <a:r>
              <a:rPr lang="en-US" baseline="0" dirty="0"/>
              <a:t>Here is system code TRACE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a:t>
            </a:fld>
            <a:endParaRPr lang="de-DE" dirty="0"/>
          </a:p>
        </p:txBody>
      </p:sp>
    </p:spTree>
    <p:extLst>
      <p:ext uri="{BB962C8B-B14F-4D97-AF65-F5344CB8AC3E}">
        <p14:creationId xmlns:p14="http://schemas.microsoft.com/office/powerpoint/2010/main" val="575422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a:t>
            </a:r>
            <a:r>
              <a:rPr lang="en-US" baseline="0" dirty="0"/>
              <a:t> no strong pattern of discrepancy</a:t>
            </a:r>
          </a:p>
          <a:p>
            <a:r>
              <a:rPr lang="en-US" baseline="0" dirty="0"/>
              <a:t>Yes the calibration score falls for all, but it is because fail to cover the experimental data by the band is highly penalizing. What we are interested in this comparison, especially to indicate whether the overfitting occurs severely is to look at the different prior and posterior calibration and compare with the results of Test 216. If the difference is larger than it would slightly overfit. There is no significant overfitting based on this difference.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35</a:t>
            </a:fld>
            <a:endParaRPr lang="de-DE" dirty="0"/>
          </a:p>
        </p:txBody>
      </p:sp>
    </p:spTree>
    <p:extLst>
      <p:ext uri="{BB962C8B-B14F-4D97-AF65-F5344CB8AC3E}">
        <p14:creationId xmlns:p14="http://schemas.microsoft.com/office/powerpoint/2010/main" val="758172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there is</a:t>
            </a:r>
            <a:r>
              <a:rPr lang="en-US" baseline="0" dirty="0"/>
              <a:t> reason to be prudent when it comes to correlation. (univariate marginal) Parameter uncertainty can be wide (indicating no overfitting) but the correlation can cause such overfitting nevertheless.</a:t>
            </a:r>
          </a:p>
          <a:p>
            <a:r>
              <a:rPr lang="en-US" baseline="0" dirty="0"/>
              <a:t>Why the triangle is now there? Investigation on the influential and strongly correlated parameter</a:t>
            </a:r>
          </a:p>
          <a:p>
            <a:r>
              <a:rPr lang="en-US" baseline="0" dirty="0"/>
              <a:t>The location of the triangle in the graph</a:t>
            </a:r>
          </a:p>
          <a:p>
            <a:r>
              <a:rPr lang="en-US" baseline="0" dirty="0"/>
              <a:t>Mention that now the difference between the two triangle is really minor meaning the correlation becomes less influential</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36</a:t>
            </a:fld>
            <a:endParaRPr lang="de-DE" dirty="0"/>
          </a:p>
        </p:txBody>
      </p:sp>
    </p:spTree>
    <p:extLst>
      <p:ext uri="{BB962C8B-B14F-4D97-AF65-F5344CB8AC3E}">
        <p14:creationId xmlns:p14="http://schemas.microsoft.com/office/powerpoint/2010/main" val="2564471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pattern across different experimental condition</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37</a:t>
            </a:fld>
            <a:endParaRPr lang="de-DE" dirty="0"/>
          </a:p>
        </p:txBody>
      </p:sp>
    </p:spTree>
    <p:extLst>
      <p:ext uri="{BB962C8B-B14F-4D97-AF65-F5344CB8AC3E}">
        <p14:creationId xmlns:p14="http://schemas.microsoft.com/office/powerpoint/2010/main" val="43011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38</a:t>
            </a:fld>
            <a:endParaRPr lang="de-DE" dirty="0"/>
          </a:p>
        </p:txBody>
      </p:sp>
    </p:spTree>
    <p:extLst>
      <p:ext uri="{BB962C8B-B14F-4D97-AF65-F5344CB8AC3E}">
        <p14:creationId xmlns:p14="http://schemas.microsoft.com/office/powerpoint/2010/main" val="3536969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39</a:t>
            </a:fld>
            <a:endParaRPr lang="de-DE" dirty="0"/>
          </a:p>
        </p:txBody>
      </p:sp>
    </p:spTree>
    <p:extLst>
      <p:ext uri="{BB962C8B-B14F-4D97-AF65-F5344CB8AC3E}">
        <p14:creationId xmlns:p14="http://schemas.microsoft.com/office/powerpoint/2010/main" val="31426539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And through the thesis itself it is demonstrated that</a:t>
            </a:r>
          </a:p>
          <a:p>
            <a:pPr marL="0" indent="0">
              <a:buNone/>
            </a:pPr>
            <a:r>
              <a:rPr lang="en-US" dirty="0"/>
              <a:t>FEBA</a:t>
            </a:r>
            <a:r>
              <a:rPr lang="en-US" baseline="0" dirty="0"/>
              <a:t> TRACE model is a relatively small and simple model, but it is by no means a toy model. It illustrates a typical analysis of calibrating TRACE model parameters based on SETF</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41</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As for GP metamodeling,</a:t>
            </a:r>
            <a:r>
              <a:rPr lang="en-US" baseline="0" dirty="0"/>
              <a:t> we are lucky because the error incurred by such imperfection is smaller than the overall initial variation induced by the prior uncertainty. But if the uncertainty becomes more precise, we need more accurate metamodeling approach, at least in dealing with output containing discontinuity. Basically the difference between 9 and 0.9% previously explained.</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42</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We calibrate only with one (and we</a:t>
            </a:r>
            <a:r>
              <a:rPr lang="en-US" baseline="0" dirty="0"/>
              <a:t> did verify against different test data), but its performance depends on the assume error structure that derived only with the aforementioned calibration data. We need to simultaneously consider</a:t>
            </a:r>
          </a:p>
          <a:p>
            <a:pPr marL="90488" indent="-90488"/>
            <a:r>
              <a:rPr lang="en-US" baseline="0" dirty="0"/>
              <a:t>We don’t often consider correlation among model parameters, but calibration will result in a correlated posterior. Consistent propagation requires this information to be carried.</a:t>
            </a:r>
          </a:p>
          <a:p>
            <a:pPr marL="90488" indent="-90488"/>
            <a:r>
              <a:rPr lang="en-US" baseline="0" dirty="0"/>
              <a:t>What is the repercussion in practice when we have to consider such correlation in the model parameters.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43</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44</a:t>
            </a:fld>
            <a:endParaRPr lang="de-DE" dirty="0"/>
          </a:p>
        </p:txBody>
      </p:sp>
    </p:spTree>
    <p:extLst>
      <p:ext uri="{BB962C8B-B14F-4D97-AF65-F5344CB8AC3E}">
        <p14:creationId xmlns:p14="http://schemas.microsoft.com/office/powerpoint/2010/main" val="504984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uncertainty</a:t>
            </a:r>
            <a:r>
              <a:rPr lang="en-US" baseline="0" dirty="0"/>
              <a:t> coming from</a:t>
            </a:r>
          </a:p>
          <a:p>
            <a:r>
              <a:rPr lang="en-US" baseline="0" dirty="0"/>
              <a:t>Note that the parameters become somehow an adjustment factor</a:t>
            </a:r>
          </a:p>
          <a:p>
            <a:r>
              <a:rPr lang="en-US" baseline="0" dirty="0"/>
              <a:t>We derive the uncertainty associated with it through expert judgment</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5</a:t>
            </a:fld>
            <a:endParaRPr lang="de-DE" dirty="0"/>
          </a:p>
        </p:txBody>
      </p:sp>
    </p:spTree>
    <p:extLst>
      <p:ext uri="{BB962C8B-B14F-4D97-AF65-F5344CB8AC3E}">
        <p14:creationId xmlns:p14="http://schemas.microsoft.com/office/powerpoint/2010/main" val="461911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those</a:t>
            </a:r>
            <a:r>
              <a:rPr lang="en-US" baseline="0" dirty="0"/>
              <a:t> questions, we adapt and implement statistical methodologies derived from applied statistics especially related to the design and analysis of computer experiments.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And we don’t develop codes, it is worthwhile to develop methods that is applied outside the code implementation.</a:t>
            </a:r>
          </a:p>
          <a:p>
            <a:r>
              <a:rPr lang="en-US" baseline="0" dirty="0"/>
              <a:t>Don’t list the tools, state that it will serve as an outline of the presentation.</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7</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8</a:t>
            </a:fld>
            <a:endParaRPr lang="de-DE" dirty="0"/>
          </a:p>
        </p:txBody>
      </p:sp>
    </p:spTree>
    <p:extLst>
      <p:ext uri="{BB962C8B-B14F-4D97-AF65-F5344CB8AC3E}">
        <p14:creationId xmlns:p14="http://schemas.microsoft.com/office/powerpoint/2010/main" val="2146203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 is adapted and demonstrated directly to solve this</a:t>
            </a:r>
            <a:r>
              <a:rPr lang="en-US" baseline="0" dirty="0"/>
              <a:t> problem.</a:t>
            </a:r>
          </a:p>
          <a:p>
            <a:r>
              <a:rPr lang="en-US" baseline="0" dirty="0"/>
              <a:t>The problem is used in the OECD/NEA PREMIUM Benchmark</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9</a:t>
            </a:fld>
            <a:endParaRPr lang="de-DE" dirty="0"/>
          </a:p>
        </p:txBody>
      </p:sp>
    </p:spTree>
    <p:extLst>
      <p:ext uri="{BB962C8B-B14F-4D97-AF65-F5344CB8AC3E}">
        <p14:creationId xmlns:p14="http://schemas.microsoft.com/office/powerpoint/2010/main" val="2146203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Uncertainty propagation using prior pdfs</a:t>
            </a:r>
            <a:r>
              <a:rPr lang="en-US" baseline="0" dirty="0"/>
              <a:t> and 1’000 samples. Bands are constructed based on the 95% probability (2.5</a:t>
            </a:r>
            <a:r>
              <a:rPr lang="en-US" baseline="30000" dirty="0"/>
              <a:t>th</a:t>
            </a:r>
            <a:r>
              <a:rPr lang="en-US" baseline="0" dirty="0"/>
              <a:t> – 97.5</a:t>
            </a:r>
            <a:r>
              <a:rPr lang="en-US" baseline="30000" dirty="0"/>
              <a:t>th</a:t>
            </a:r>
            <a:r>
              <a:rPr lang="en-US" baseline="0" dirty="0"/>
              <a:t> percentile).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10</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r>
              <a:rPr lang="de-CH" dirty="0"/>
              <a:t>Formula</a:t>
            </a:r>
          </a:p>
          <a:p>
            <a:r>
              <a:rPr lang="de-CH" dirty="0"/>
              <a:t>Meaning</a:t>
            </a:r>
          </a:p>
          <a:p>
            <a:r>
              <a:rPr lang="de-CH" dirty="0"/>
              <a:t>Computation notes</a:t>
            </a:r>
          </a:p>
          <a:p>
            <a:r>
              <a:rPr lang="de-CH" dirty="0"/>
              <a:t>Why we consider the two</a:t>
            </a:r>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11</a:t>
            </a:fld>
            <a:endParaRPr lang="de-DE" dirty="0"/>
          </a:p>
        </p:txBody>
      </p:sp>
    </p:spTree>
    <p:extLst>
      <p:ext uri="{BB962C8B-B14F-4D97-AF65-F5344CB8AC3E}">
        <p14:creationId xmlns:p14="http://schemas.microsoft.com/office/powerpoint/2010/main" val="12303883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10" name="Picture 2" descr="U:\20160506_PSI_Luftbild_029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436" b="7666"/>
          <a:stretch/>
        </p:blipFill>
        <p:spPr bwMode="auto">
          <a:xfrm>
            <a:off x="2642403" y="282698"/>
            <a:ext cx="5674015" cy="3361903"/>
          </a:xfrm>
          <a:prstGeom prst="rect">
            <a:avLst/>
          </a:prstGeom>
          <a:noFill/>
          <a:extLst>
            <a:ext uri="{909E8E84-426E-40DD-AFC4-6F175D3DCCD1}">
              <a14:hiddenFill xmlns:a14="http://schemas.microsoft.com/office/drawing/2010/main">
                <a:solidFill>
                  <a:srgbClr val="FFFFFF"/>
                </a:solidFill>
              </a14:hiddenFill>
            </a:ext>
          </a:extLst>
        </p:spPr>
      </p:pic>
      <p:sp>
        <p:nvSpPr>
          <p:cNvPr id="1027" name="Rectangle 8"/>
          <p:cNvSpPr>
            <a:spLocks noGrp="1" noChangeArrowheads="1"/>
          </p:cNvSpPr>
          <p:nvPr>
            <p:ph type="title"/>
          </p:nvPr>
        </p:nvSpPr>
        <p:spPr>
          <a:xfrm>
            <a:off x="814389" y="4572001"/>
            <a:ext cx="7969249" cy="1388939"/>
          </a:xfrm>
        </p:spPr>
        <p:txBody>
          <a:bodyPr/>
          <a:lstStyle>
            <a:lvl1pPr>
              <a:defRPr sz="3000">
                <a:solidFill>
                  <a:srgbClr val="686868"/>
                </a:solidFill>
                <a:latin typeface="Georgia" charset="0"/>
                <a:ea typeface="ヒラギノ角ゴ Pro W3" charset="0"/>
              </a:defRPr>
            </a:lvl1pPr>
          </a:lstStyle>
          <a:p>
            <a:pPr lvl="0"/>
            <a:r>
              <a:rPr lang="en-US" noProof="0"/>
              <a:t>Click to edit Master title style</a:t>
            </a:r>
            <a:endParaRPr lang="en-GB" noProof="0" dirty="0"/>
          </a:p>
        </p:txBody>
      </p:sp>
      <p:sp>
        <p:nvSpPr>
          <p:cNvPr id="69649" name="Rectangle 17"/>
          <p:cNvSpPr>
            <a:spLocks noGrp="1" noChangeArrowheads="1"/>
          </p:cNvSpPr>
          <p:nvPr>
            <p:ph type="subTitle" sz="quarter" idx="1"/>
          </p:nvPr>
        </p:nvSpPr>
        <p:spPr bwMode="auto">
          <a:xfrm>
            <a:off x="814390" y="4140000"/>
            <a:ext cx="7969249" cy="3645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None/>
              <a:defRPr sz="1800" b="1">
                <a:solidFill>
                  <a:srgbClr val="969696"/>
                </a:solidFill>
                <a:ea typeface="ヒラギノ角ゴ Pro W3" charset="0"/>
              </a:defRPr>
            </a:lvl1pPr>
          </a:lstStyle>
          <a:p>
            <a:pPr lvl="0"/>
            <a:r>
              <a:rPr lang="en-US" noProof="0"/>
              <a:t>Click to edit Master subtitle style</a:t>
            </a:r>
            <a:endParaRPr lang="en-GB" noProof="0" dirty="0"/>
          </a:p>
        </p:txBody>
      </p:sp>
      <p:sp>
        <p:nvSpPr>
          <p:cNvPr id="9" name="Rechteck 8"/>
          <p:cNvSpPr/>
          <p:nvPr userDrawn="1"/>
        </p:nvSpPr>
        <p:spPr bwMode="auto">
          <a:xfrm>
            <a:off x="-2" y="282698"/>
            <a:ext cx="2534400" cy="3362327"/>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pic>
        <p:nvPicPr>
          <p:cNvPr id="12" name="Bild 24" descr="PSI-Logo_narrow_30k.eps"/>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830263" y="548682"/>
            <a:ext cx="12192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hteck 1"/>
          <p:cNvSpPr>
            <a:spLocks noChangeArrowheads="1"/>
          </p:cNvSpPr>
          <p:nvPr userDrawn="1"/>
        </p:nvSpPr>
        <p:spPr bwMode="auto">
          <a:xfrm>
            <a:off x="5292080" y="3412621"/>
            <a:ext cx="3024336" cy="232404"/>
          </a:xfrm>
          <a:prstGeom prst="rect">
            <a:avLst/>
          </a:prstGeom>
          <a:solidFill>
            <a:schemeClr val="bg1">
              <a:alpha val="7411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lstStyle/>
          <a:p>
            <a:pPr algn="ctr">
              <a:spcBef>
                <a:spcPct val="0"/>
              </a:spcBef>
            </a:pPr>
            <a:r>
              <a:rPr lang="de-CH" sz="1100" b="1" i="0" kern="0" spc="30" dirty="0">
                <a:solidFill>
                  <a:srgbClr val="505150"/>
                </a:solidFill>
                <a:latin typeface="+mn-lt"/>
                <a:cs typeface="Arial" charset="0"/>
              </a:rPr>
              <a:t>WIR SCHAFFEN WISSEN – HEUTE FÜR MORGEN</a:t>
            </a:r>
          </a:p>
        </p:txBody>
      </p:sp>
      <p:sp>
        <p:nvSpPr>
          <p:cNvPr id="14" name="Rechteck 13"/>
          <p:cNvSpPr/>
          <p:nvPr userDrawn="1"/>
        </p:nvSpPr>
        <p:spPr bwMode="auto">
          <a:xfrm>
            <a:off x="8424000" y="282698"/>
            <a:ext cx="720000" cy="3362327"/>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sp>
        <p:nvSpPr>
          <p:cNvPr id="15" name="Rechteck 15"/>
          <p:cNvSpPr>
            <a:spLocks noChangeArrowheads="1"/>
          </p:cNvSpPr>
          <p:nvPr userDrawn="1"/>
        </p:nvSpPr>
        <p:spPr bwMode="auto">
          <a:xfrm>
            <a:off x="828002" y="6138865"/>
            <a:ext cx="720725" cy="719137"/>
          </a:xfrm>
          <a:prstGeom prst="rect">
            <a:avLst/>
          </a:prstGeom>
          <a:solidFill>
            <a:srgbClr val="B9B9B9"/>
          </a:solidFill>
          <a:ln>
            <a:noFill/>
          </a:ln>
          <a:extLst/>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33366807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8" name="Inhaltsplatzhalter 7"/>
          <p:cNvSpPr>
            <a:spLocks noGrp="1"/>
          </p:cNvSpPr>
          <p:nvPr>
            <p:ph sz="quarter" idx="13" hasCustomPrompt="1"/>
          </p:nvPr>
        </p:nvSpPr>
        <p:spPr/>
        <p:txBody>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a:latin typeface="+mn-lt"/>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5pPr>
            <a:lvl6pPr marL="1074738" indent="-179388">
              <a:lnSpc>
                <a:spcPct val="110000"/>
              </a:lnSpc>
              <a:buClr>
                <a:schemeClr val="tx1"/>
              </a:buClr>
              <a:buFont typeface="Symbol" panose="05050102010706020507" pitchFamily="18" charset="2"/>
              <a:buChar char="-"/>
              <a:defRPr sz="1600"/>
            </a:lvl6pPr>
            <a:lvl7pPr marL="1257300" indent="-182563">
              <a:lnSpc>
                <a:spcPct val="110000"/>
              </a:lnSpc>
              <a:buFont typeface="Symbol" panose="05050102010706020507" pitchFamily="18" charset="2"/>
              <a:buChar char="-"/>
              <a:defRPr sz="1600"/>
            </a:lvl7pPr>
            <a:lvl8pPr marL="1436688" indent="-179388">
              <a:lnSpc>
                <a:spcPct val="110000"/>
              </a:lnSpc>
              <a:buFont typeface="Symbol" panose="05050102010706020507" pitchFamily="18" charset="2"/>
              <a:buChar char="-"/>
              <a:defRPr sz="1600"/>
            </a:lvl8pPr>
            <a:lvl9pPr marL="1614488" indent="-177800">
              <a:lnSpc>
                <a:spcPct val="110000"/>
              </a:lnSpc>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kumimoji="0" lang="en-GB" sz="1800" b="0" i="0" u="none" strike="noStrike" kern="1200" cap="none" spc="0" normalizeH="0" baseline="0" noProof="0" dirty="0">
              <a:ln>
                <a:noFill/>
              </a:ln>
              <a:solidFill>
                <a:prstClr val="black">
                  <a:lumMod val="65000"/>
                  <a:lumOff val="35000"/>
                </a:prstClr>
              </a:solidFill>
              <a:effectLst/>
              <a:uLnTx/>
              <a:uFillTx/>
              <a:latin typeface="Rockwell"/>
              <a:ea typeface="+mn-ea"/>
              <a:cs typeface="+mn-cs"/>
            </a:endParaRPr>
          </a:p>
        </p:txBody>
      </p:sp>
      <p:sp>
        <p:nvSpPr>
          <p:cNvPr id="10" name="Titel 9"/>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13168188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grau)">
    <p:spTree>
      <p:nvGrpSpPr>
        <p:cNvPr id="1" name=""/>
        <p:cNvGrpSpPr/>
        <p:nvPr/>
      </p:nvGrpSpPr>
      <p:grpSpPr>
        <a:xfrm>
          <a:off x="0" y="0"/>
          <a:ext cx="0" cy="0"/>
          <a:chOff x="0" y="0"/>
          <a:chExt cx="0" cy="0"/>
        </a:xfrm>
      </p:grpSpPr>
      <p:sp>
        <p:nvSpPr>
          <p:cNvPr id="2" name="Rechteck 1"/>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0" name="Titel 9"/>
          <p:cNvSpPr>
            <a:spLocks noGrp="1"/>
          </p:cNvSpPr>
          <p:nvPr>
            <p:ph type="title"/>
          </p:nvPr>
        </p:nvSpPr>
        <p:spPr/>
        <p:txBody>
          <a:bodyPr/>
          <a:lstStyle>
            <a:lvl1pPr>
              <a:defRPr spc="0" baseline="0"/>
            </a:lvl1pPr>
          </a:lstStyle>
          <a:p>
            <a:r>
              <a:rPr lang="en-US" noProof="0"/>
              <a:t>Click to edit Master title style</a:t>
            </a:r>
            <a:endParaRPr lang="en-GB" noProof="0" dirty="0"/>
          </a:p>
        </p:txBody>
      </p:sp>
      <p:sp>
        <p:nvSpPr>
          <p:cNvPr id="9" name="Inhaltsplatzhalter 7"/>
          <p:cNvSpPr>
            <a:spLocks noGrp="1"/>
          </p:cNvSpPr>
          <p:nvPr>
            <p:ph sz="quarter" idx="13" hasCustomPrompt="1"/>
          </p:nvPr>
        </p:nvSpPr>
        <p:spPr>
          <a:xfrm>
            <a:off x="934841" y="1484781"/>
            <a:ext cx="7885633" cy="4608515"/>
          </a:xfrm>
        </p:spPr>
        <p:txBody>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a:latin typeface="+mn-lt"/>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5pPr>
            <a:lvl6pPr marL="1074738" indent="-179388">
              <a:lnSpc>
                <a:spcPct val="110000"/>
              </a:lnSpc>
              <a:buClr>
                <a:schemeClr val="tx1"/>
              </a:buClr>
              <a:buFont typeface="Symbol" panose="05050102010706020507" pitchFamily="18" charset="2"/>
              <a:buChar char="-"/>
              <a:defRPr sz="1600"/>
            </a:lvl6pPr>
            <a:lvl7pPr marL="1257300" indent="-182563">
              <a:lnSpc>
                <a:spcPct val="110000"/>
              </a:lnSpc>
              <a:buFont typeface="Symbol" panose="05050102010706020507" pitchFamily="18" charset="2"/>
              <a:buChar char="-"/>
              <a:defRPr sz="1600"/>
            </a:lvl7pPr>
            <a:lvl8pPr marL="1436688" indent="-179388">
              <a:lnSpc>
                <a:spcPct val="110000"/>
              </a:lnSpc>
              <a:buFont typeface="Symbol" panose="05050102010706020507" pitchFamily="18" charset="2"/>
              <a:buChar char="-"/>
              <a:defRPr sz="1600"/>
            </a:lvl8pPr>
            <a:lvl9pPr marL="1614488" indent="-177800">
              <a:lnSpc>
                <a:spcPct val="110000"/>
              </a:lnSpc>
              <a:buFont typeface="Symbol" panose="05050102010706020507" pitchFamily="18" charset="2"/>
              <a:buChar char="-"/>
              <a:defRPr sz="1600"/>
            </a:lvl9pPr>
          </a:lstStyle>
          <a:p>
            <a:pPr lvl="0"/>
            <a:r>
              <a:rPr lang="de-CH" dirty="0"/>
              <a:t>Mastertextformat bearbeiten</a:t>
            </a:r>
          </a:p>
          <a:p>
            <a:pPr lvl="1"/>
            <a:r>
              <a:rPr lang="de-CH" dirty="0"/>
              <a:t>Zweite Ebene</a:t>
            </a:r>
          </a:p>
          <a:p>
            <a:pPr lvl="2"/>
            <a:r>
              <a:rPr lang="de-CH" dirty="0"/>
              <a:t>Dritte Ebene</a:t>
            </a:r>
          </a:p>
          <a:p>
            <a:pPr lvl="3"/>
            <a:r>
              <a:rPr lang="de-CH" dirty="0"/>
              <a:t>Vierte Ebene</a:t>
            </a:r>
          </a:p>
          <a:p>
            <a:pPr lvl="4"/>
            <a:r>
              <a:rPr lang="de-CH" dirty="0"/>
              <a:t>Fünfte Ebene</a:t>
            </a:r>
          </a:p>
          <a:p>
            <a:pPr lvl="5"/>
            <a:r>
              <a:rPr lang="de-CH" dirty="0"/>
              <a:t>Sechste Ebene</a:t>
            </a:r>
          </a:p>
          <a:p>
            <a:pPr lvl="6"/>
            <a:r>
              <a:rPr lang="de-CH" dirty="0"/>
              <a:t>Siebte Ebene</a:t>
            </a:r>
          </a:p>
          <a:p>
            <a:pPr lvl="7"/>
            <a:r>
              <a:rPr lang="de-CH" dirty="0"/>
              <a:t>Achte Ebene</a:t>
            </a:r>
          </a:p>
          <a:p>
            <a:pPr lvl="8"/>
            <a:r>
              <a:rPr lang="de-CH" dirty="0"/>
              <a:t>Neunte Ebene</a:t>
            </a:r>
            <a:endParaRPr kumimoji="0" lang="de-CH" sz="1800" b="0" i="0" u="none" strike="noStrike" kern="1200" cap="none" spc="0" normalizeH="0" baseline="0" noProof="0" dirty="0">
              <a:ln>
                <a:noFill/>
              </a:ln>
              <a:solidFill>
                <a:prstClr val="black">
                  <a:lumMod val="65000"/>
                  <a:lumOff val="35000"/>
                </a:prstClr>
              </a:solidFill>
              <a:effectLst/>
              <a:uLnTx/>
              <a:uFillTx/>
              <a:latin typeface="Rockwell"/>
              <a:ea typeface="+mn-ea"/>
              <a:cs typeface="+mn-cs"/>
            </a:endParaRPr>
          </a:p>
        </p:txBody>
      </p:sp>
    </p:spTree>
    <p:extLst>
      <p:ext uri="{BB962C8B-B14F-4D97-AF65-F5344CB8AC3E}">
        <p14:creationId xmlns:p14="http://schemas.microsoft.com/office/powerpoint/2010/main" val="287839105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zwei Inhalte">
    <p:spTree>
      <p:nvGrpSpPr>
        <p:cNvPr id="1" name=""/>
        <p:cNvGrpSpPr/>
        <p:nvPr/>
      </p:nvGrpSpPr>
      <p:grpSpPr>
        <a:xfrm>
          <a:off x="0" y="0"/>
          <a:ext cx="0" cy="0"/>
          <a:chOff x="0" y="0"/>
          <a:chExt cx="0" cy="0"/>
        </a:xfrm>
      </p:grpSpPr>
      <p:sp>
        <p:nvSpPr>
          <p:cNvPr id="11" name="Inhaltsplatzhalter 10"/>
          <p:cNvSpPr>
            <a:spLocks noGrp="1"/>
          </p:cNvSpPr>
          <p:nvPr>
            <p:ph sz="quarter" idx="13" hasCustomPrompt="1"/>
          </p:nvPr>
        </p:nvSpPr>
        <p:spPr>
          <a:xfrm>
            <a:off x="1042990" y="1341438"/>
            <a:ext cx="3781425" cy="4679951"/>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
        <p:nvSpPr>
          <p:cNvPr id="16" name="Titel 15"/>
          <p:cNvSpPr>
            <a:spLocks noGrp="1"/>
          </p:cNvSpPr>
          <p:nvPr>
            <p:ph type="title"/>
          </p:nvPr>
        </p:nvSpPr>
        <p:spPr/>
        <p:txBody>
          <a:bodyPr/>
          <a:lstStyle/>
          <a:p>
            <a:r>
              <a:rPr lang="en-US" noProof="0"/>
              <a:t>Click to edit Master title style</a:t>
            </a:r>
            <a:endParaRPr lang="en-GB" noProof="0" dirty="0"/>
          </a:p>
        </p:txBody>
      </p:sp>
      <p:sp>
        <p:nvSpPr>
          <p:cNvPr id="8" name="Inhaltsplatzhalter 10"/>
          <p:cNvSpPr>
            <a:spLocks noGrp="1"/>
          </p:cNvSpPr>
          <p:nvPr>
            <p:ph sz="quarter" idx="18" hasCustomPrompt="1"/>
          </p:nvPr>
        </p:nvSpPr>
        <p:spPr>
          <a:xfrm>
            <a:off x="5003802" y="1337870"/>
            <a:ext cx="3781425" cy="4679951"/>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Tree>
    <p:extLst>
      <p:ext uri="{BB962C8B-B14F-4D97-AF65-F5344CB8AC3E}">
        <p14:creationId xmlns:p14="http://schemas.microsoft.com/office/powerpoint/2010/main" val="65310303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zwei Inhalte (grau)">
    <p:spTree>
      <p:nvGrpSpPr>
        <p:cNvPr id="1" name=""/>
        <p:cNvGrpSpPr/>
        <p:nvPr/>
      </p:nvGrpSpPr>
      <p:grpSpPr>
        <a:xfrm>
          <a:off x="0" y="0"/>
          <a:ext cx="0" cy="0"/>
          <a:chOff x="0" y="0"/>
          <a:chExt cx="0" cy="0"/>
        </a:xfrm>
      </p:grpSpPr>
      <p:sp>
        <p:nvSpPr>
          <p:cNvPr id="10" name="Rechteck 9"/>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6" name="Titel 15"/>
          <p:cNvSpPr>
            <a:spLocks noGrp="1"/>
          </p:cNvSpPr>
          <p:nvPr>
            <p:ph type="title"/>
          </p:nvPr>
        </p:nvSpPr>
        <p:spPr/>
        <p:txBody>
          <a:bodyPr/>
          <a:lstStyle/>
          <a:p>
            <a:r>
              <a:rPr lang="en-US" noProof="0"/>
              <a:t>Click to edit Master title style</a:t>
            </a:r>
            <a:endParaRPr lang="en-GB" noProof="0" dirty="0"/>
          </a:p>
        </p:txBody>
      </p:sp>
      <p:sp>
        <p:nvSpPr>
          <p:cNvPr id="17" name="Inhaltsplatzhalter 10"/>
          <p:cNvSpPr>
            <a:spLocks noGrp="1"/>
          </p:cNvSpPr>
          <p:nvPr>
            <p:ph sz="quarter" idx="18" hasCustomPrompt="1"/>
          </p:nvPr>
        </p:nvSpPr>
        <p:spPr>
          <a:xfrm>
            <a:off x="938418" y="1449805"/>
            <a:ext cx="3781425" cy="4571585"/>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
        <p:nvSpPr>
          <p:cNvPr id="18" name="Inhaltsplatzhalter 10"/>
          <p:cNvSpPr>
            <a:spLocks noGrp="1"/>
          </p:cNvSpPr>
          <p:nvPr>
            <p:ph sz="quarter" idx="19" hasCustomPrompt="1"/>
          </p:nvPr>
        </p:nvSpPr>
        <p:spPr>
          <a:xfrm>
            <a:off x="4899230" y="1446233"/>
            <a:ext cx="3781425" cy="4575155"/>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Tree>
    <p:extLst>
      <p:ext uri="{BB962C8B-B14F-4D97-AF65-F5344CB8AC3E}">
        <p14:creationId xmlns:p14="http://schemas.microsoft.com/office/powerpoint/2010/main" val="96353116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68152505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ur Titel (grau)">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GB" noProof="0" dirty="0"/>
          </a:p>
        </p:txBody>
      </p:sp>
      <p:sp>
        <p:nvSpPr>
          <p:cNvPr id="7" name="Rechteck 6"/>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76743878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Inhalt auf Bild (hoch)">
    <p:spTree>
      <p:nvGrpSpPr>
        <p:cNvPr id="1" name=""/>
        <p:cNvGrpSpPr/>
        <p:nvPr/>
      </p:nvGrpSpPr>
      <p:grpSpPr>
        <a:xfrm>
          <a:off x="0" y="0"/>
          <a:ext cx="0" cy="0"/>
          <a:chOff x="0" y="0"/>
          <a:chExt cx="0" cy="0"/>
        </a:xfrm>
      </p:grpSpPr>
      <p:pic>
        <p:nvPicPr>
          <p:cNvPr id="9" name="Picture 2" descr="U:\20160506_PSI_Luftbild_029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7088" y="1019812"/>
            <a:ext cx="8370753" cy="5579107"/>
          </a:xfrm>
          <a:prstGeom prst="rect">
            <a:avLst/>
          </a:prstGeom>
          <a:noFill/>
          <a:extLst>
            <a:ext uri="{909E8E84-426E-40DD-AFC4-6F175D3DCCD1}">
              <a14:hiddenFill xmlns:a14="http://schemas.microsoft.com/office/drawing/2010/main">
                <a:solidFill>
                  <a:srgbClr val="FFFFFF"/>
                </a:solidFill>
              </a14:hiddenFill>
            </a:ext>
          </a:extLst>
        </p:spPr>
      </p:pic>
      <p:sp>
        <p:nvSpPr>
          <p:cNvPr id="12" name="Titel 11"/>
          <p:cNvSpPr>
            <a:spLocks noGrp="1"/>
          </p:cNvSpPr>
          <p:nvPr>
            <p:ph type="title"/>
          </p:nvPr>
        </p:nvSpPr>
        <p:spPr/>
        <p:txBody>
          <a:bodyPr/>
          <a:lstStyle/>
          <a:p>
            <a:r>
              <a:rPr lang="en-US" noProof="0"/>
              <a:t>Click to edit Master title style</a:t>
            </a:r>
            <a:endParaRPr lang="en-GB" noProof="0" dirty="0"/>
          </a:p>
        </p:txBody>
      </p:sp>
      <p:sp>
        <p:nvSpPr>
          <p:cNvPr id="14" name="Textplatzhalter 13"/>
          <p:cNvSpPr>
            <a:spLocks noGrp="1"/>
          </p:cNvSpPr>
          <p:nvPr>
            <p:ph type="body" sz="quarter" idx="13"/>
          </p:nvPr>
        </p:nvSpPr>
        <p:spPr>
          <a:xfrm>
            <a:off x="827088" y="1019811"/>
            <a:ext cx="2289712" cy="5577839"/>
          </a:xfrm>
          <a:solidFill>
            <a:schemeClr val="bg1">
              <a:alpha val="75000"/>
            </a:schemeClr>
          </a:solidFill>
        </p:spPr>
        <p:txBody>
          <a:bodyPr lIns="72000" tIns="360000" rIns="36000" bIns="36000" anchor="t" anchorCtr="0"/>
          <a:lstStyle>
            <a:lvl1pPr marL="177800" indent="-177800">
              <a:lnSpc>
                <a:spcPct val="110000"/>
              </a:lnSpc>
              <a:spcAft>
                <a:spcPts val="0"/>
              </a:spcAft>
              <a:buFont typeface="Arial" panose="020B0604020202020204" pitchFamily="34" charset="0"/>
              <a:buChar char="•"/>
              <a:defRPr sz="1800"/>
            </a:lvl1pPr>
            <a:lvl2pPr>
              <a:lnSpc>
                <a:spcPct val="110000"/>
              </a:lnSpc>
              <a:spcBef>
                <a:spcPts val="0"/>
              </a:spcBef>
              <a:spcAft>
                <a:spcPts val="0"/>
              </a:spcAft>
              <a:defRPr sz="1800"/>
            </a:lvl2pPr>
            <a:lvl3pPr>
              <a:lnSpc>
                <a:spcPct val="110000"/>
              </a:lnSpc>
              <a:spcBef>
                <a:spcPts val="0"/>
              </a:spcBef>
              <a:spcAft>
                <a:spcPts val="0"/>
              </a:spcAft>
              <a:defRPr sz="1800"/>
            </a:lvl3pPr>
            <a:lvl4pPr>
              <a:lnSpc>
                <a:spcPct val="110000"/>
              </a:lnSpc>
              <a:spcBef>
                <a:spcPts val="0"/>
              </a:spcBef>
              <a:spcAft>
                <a:spcPts val="0"/>
              </a:spcAft>
              <a:defRPr sz="1800"/>
            </a:lvl4pPr>
            <a:lvl5pPr>
              <a:lnSpc>
                <a:spcPct val="110000"/>
              </a:lnSpc>
              <a:spcBef>
                <a:spcPts val="0"/>
              </a:spcBef>
              <a:spcAft>
                <a:spcPts val="0"/>
              </a:spcAft>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pic>
        <p:nvPicPr>
          <p:cNvPr id="13" name="Bild 14" descr="PSI-Logo_narrow_30k.eps"/>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812800" y="285750"/>
            <a:ext cx="1016000" cy="36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hteck 14"/>
          <p:cNvSpPr>
            <a:spLocks noChangeArrowheads="1"/>
          </p:cNvSpPr>
          <p:nvPr userDrawn="1"/>
        </p:nvSpPr>
        <p:spPr bwMode="auto">
          <a:xfrm>
            <a:off x="2" y="1019812"/>
            <a:ext cx="720725" cy="727901"/>
          </a:xfrm>
          <a:prstGeom prst="rect">
            <a:avLst/>
          </a:prstGeom>
          <a:solidFill>
            <a:srgbClr val="B9B9B9"/>
          </a:solidFill>
          <a:ln>
            <a:noFill/>
          </a:ln>
          <a:extLst/>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66846880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8"/>
          <p:cNvSpPr>
            <a:spLocks noGrp="1" noChangeArrowheads="1"/>
          </p:cNvSpPr>
          <p:nvPr>
            <p:ph type="title"/>
          </p:nvPr>
        </p:nvSpPr>
        <p:spPr bwMode="auto">
          <a:xfrm>
            <a:off x="2077202" y="291600"/>
            <a:ext cx="6815277" cy="97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p>
            <a:pPr lvl="0"/>
            <a:r>
              <a:rPr lang="en-GB" noProof="0" dirty="0" err="1"/>
              <a:t>Folientitel</a:t>
            </a:r>
            <a:r>
              <a:rPr lang="en-GB" noProof="0" dirty="0"/>
              <a:t> </a:t>
            </a:r>
            <a:r>
              <a:rPr lang="en-GB" noProof="0" dirty="0" err="1"/>
              <a:t>eingeben</a:t>
            </a:r>
            <a:endParaRPr lang="en-GB" noProof="0" dirty="0"/>
          </a:p>
        </p:txBody>
      </p:sp>
      <p:sp>
        <p:nvSpPr>
          <p:cNvPr id="6" name="Rechteck 12"/>
          <p:cNvSpPr>
            <a:spLocks noChangeArrowheads="1"/>
          </p:cNvSpPr>
          <p:nvPr/>
        </p:nvSpPr>
        <p:spPr bwMode="auto">
          <a:xfrm>
            <a:off x="2" y="1548971"/>
            <a:ext cx="684211" cy="727901"/>
          </a:xfrm>
          <a:prstGeom prst="rect">
            <a:avLst/>
          </a:prstGeom>
          <a:solidFill>
            <a:srgbClr val="B9B9B9"/>
          </a:solidFill>
          <a:ln>
            <a:noFill/>
          </a:ln>
          <a:extLst/>
        </p:spPr>
        <p:txBody>
          <a:bodyPr/>
          <a:lstStyle/>
          <a:p>
            <a:pPr>
              <a:spcBef>
                <a:spcPct val="0"/>
              </a:spcBef>
            </a:pPr>
            <a:endParaRPr lang="de-DE" sz="2400">
              <a:latin typeface="Times" charset="0"/>
            </a:endParaRPr>
          </a:p>
        </p:txBody>
      </p:sp>
      <p:sp>
        <p:nvSpPr>
          <p:cNvPr id="2" name="Textplatzhalter 1"/>
          <p:cNvSpPr>
            <a:spLocks noGrp="1"/>
          </p:cNvSpPr>
          <p:nvPr>
            <p:ph type="body" idx="1"/>
          </p:nvPr>
        </p:nvSpPr>
        <p:spPr>
          <a:xfrm>
            <a:off x="1042990" y="1773238"/>
            <a:ext cx="7742237" cy="4248152"/>
          </a:xfrm>
          <a:prstGeom prst="rect">
            <a:avLst/>
          </a:prstGeom>
        </p:spPr>
        <p:txBody>
          <a:bodyPr vert="horz" lIns="0" tIns="0" rIns="0" bIns="0" rtlCol="0">
            <a:noAutofit/>
          </a:body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pic>
        <p:nvPicPr>
          <p:cNvPr id="8" name="Bild 14" descr="PSI-Logo_narrow_30k.eps"/>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12800" y="285750"/>
            <a:ext cx="1016000" cy="36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userDrawn="1"/>
        </p:nvCxnSpPr>
        <p:spPr bwMode="auto">
          <a:xfrm>
            <a:off x="0" y="6722392"/>
            <a:ext cx="9144000" cy="0"/>
          </a:xfrm>
          <a:prstGeom prst="line">
            <a:avLst/>
          </a:prstGeom>
          <a:solidFill>
            <a:schemeClr val="accent1"/>
          </a:solidFill>
          <a:ln w="9525" cap="flat" cmpd="sng" algn="ctr">
            <a:solidFill>
              <a:srgbClr val="969696"/>
            </a:solidFill>
            <a:prstDash val="solid"/>
            <a:round/>
            <a:headEnd type="none" w="med" len="med"/>
            <a:tailEnd type="none" w="med" len="med"/>
          </a:ln>
          <a:effectLst/>
        </p:spPr>
      </p:cxnSp>
      <p:pic>
        <p:nvPicPr>
          <p:cNvPr id="9" name="Picture 8" descr="iQNet-SQS-Marke"/>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0" y="6586784"/>
            <a:ext cx="548666" cy="27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8"/>
          <p:cNvSpPr txBox="1">
            <a:spLocks noChangeArrowheads="1"/>
          </p:cNvSpPr>
          <p:nvPr userDrawn="1"/>
        </p:nvSpPr>
        <p:spPr bwMode="auto">
          <a:xfrm>
            <a:off x="590917" y="6614671"/>
            <a:ext cx="1239442" cy="215444"/>
          </a:xfrm>
          <a:prstGeom prst="rect">
            <a:avLst/>
          </a:prstGeom>
          <a:solidFill>
            <a:schemeClr val="bg1"/>
          </a:solidFill>
          <a:ln>
            <a:noFill/>
          </a:ln>
          <a:effectLst/>
          <a:extLst/>
        </p:spPr>
        <p:txBody>
          <a:bodyPr wrap="none">
            <a:spAutoFit/>
          </a:bodyPr>
          <a:ls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a:lstStyle>
          <a:p>
            <a:r>
              <a:rPr lang="en-US" altLang="de-DE" sz="800" b="1" dirty="0">
                <a:solidFill>
                  <a:schemeClr val="bg1">
                    <a:lumMod val="50000"/>
                  </a:schemeClr>
                </a:solidFill>
                <a:effectLst/>
                <a:latin typeface="+mn-lt"/>
              </a:rPr>
              <a:t>http://www.psi.ch/stars</a:t>
            </a:r>
            <a:endParaRPr lang="en-US" altLang="de-DE" sz="800" dirty="0">
              <a:solidFill>
                <a:schemeClr val="bg1">
                  <a:lumMod val="50000"/>
                </a:schemeClr>
              </a:solidFill>
              <a:effectLst/>
              <a:latin typeface="+mn-lt"/>
            </a:endParaRPr>
          </a:p>
        </p:txBody>
      </p:sp>
      <p:sp>
        <p:nvSpPr>
          <p:cNvPr id="11" name="Footer"/>
          <p:cNvSpPr/>
          <p:nvPr userDrawn="1"/>
        </p:nvSpPr>
        <p:spPr>
          <a:xfrm>
            <a:off x="7279417" y="6614671"/>
            <a:ext cx="1800200" cy="215444"/>
          </a:xfrm>
          <a:prstGeom prst="rect">
            <a:avLst/>
          </a:prstGeom>
          <a:solidFill>
            <a:schemeClr val="bg1"/>
          </a:solidFill>
        </p:spPr>
        <p:txBody>
          <a:bodyPr wrap="square" rIns="18000">
            <a:spAutoFit/>
          </a:bodyPr>
          <a:ls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dirty="0">
                <a:solidFill>
                  <a:schemeClr val="bg1">
                    <a:lumMod val="50000"/>
                  </a:schemeClr>
                </a:solidFill>
                <a:latin typeface="+mn-lt"/>
              </a:rPr>
              <a:t>2018.01.19/STARS/WD41</a:t>
            </a:r>
            <a:r>
              <a:rPr lang="en-US" sz="800" baseline="0" dirty="0">
                <a:solidFill>
                  <a:schemeClr val="bg1">
                    <a:lumMod val="50000"/>
                  </a:schemeClr>
                </a:solidFill>
                <a:latin typeface="+mn-lt"/>
              </a:rPr>
              <a:t> - </a:t>
            </a:r>
            <a:r>
              <a:rPr lang="en-US" sz="800" kern="1200" baseline="0" dirty="0">
                <a:solidFill>
                  <a:schemeClr val="bg1">
                    <a:lumMod val="50000"/>
                  </a:schemeClr>
                </a:solidFill>
                <a:latin typeface="Arial" charset="0"/>
              </a:rPr>
              <a:t>( </a:t>
            </a:r>
            <a:fld id="{69C991CF-0ECA-475D-A18A-8D300EBE334C}" type="slidenum">
              <a:rPr lang="en-US" sz="800" kern="1200" smtClean="0">
                <a:solidFill>
                  <a:schemeClr val="bg1">
                    <a:lumMod val="50000"/>
                  </a:schemeClr>
                </a:solidFill>
                <a:latin typeface="Arial" charset="0"/>
                <a:ea typeface="ヒラギノ角ゴ Pro W3" charset="0"/>
                <a:cs typeface="ヒラギノ角ゴ Pro W3" charset="0"/>
              </a:rPr>
              <a:pPr marL="0" marR="0" indent="0" algn="l" defTabSz="914400" rtl="0" eaLnBrk="0" fontAlgn="base" latinLnBrk="0" hangingPunct="0">
                <a:lnSpc>
                  <a:spcPct val="100000"/>
                </a:lnSpc>
                <a:spcBef>
                  <a:spcPct val="50000"/>
                </a:spcBef>
                <a:spcAft>
                  <a:spcPct val="0"/>
                </a:spcAft>
                <a:buClrTx/>
                <a:buSzTx/>
                <a:buFontTx/>
                <a:buNone/>
                <a:tabLst/>
                <a:defRPr/>
              </a:pPr>
              <a:t>‹#›</a:t>
            </a:fld>
            <a:r>
              <a:rPr lang="en-US" sz="800" kern="1200" baseline="0" dirty="0">
                <a:solidFill>
                  <a:schemeClr val="bg1">
                    <a:lumMod val="50000"/>
                  </a:schemeClr>
                </a:solidFill>
                <a:latin typeface="Arial" charset="0"/>
                <a:ea typeface="ヒラギノ角ゴ Pro W3" charset="0"/>
                <a:cs typeface="ヒラギノ角ゴ Pro W3" charset="0"/>
              </a:rPr>
              <a:t> / 43</a:t>
            </a:r>
            <a:r>
              <a:rPr lang="en-US" sz="800" kern="1200" dirty="0">
                <a:solidFill>
                  <a:schemeClr val="bg1">
                    <a:lumMod val="50000"/>
                  </a:schemeClr>
                </a:solidFill>
                <a:latin typeface="Arial" charset="0"/>
                <a:ea typeface="ヒラギノ角ゴ Pro W3" charset="0"/>
                <a:cs typeface="ヒラギノ角ゴ Pro W3" charset="0"/>
              </a:rPr>
              <a:t>) </a:t>
            </a:r>
            <a:endParaRPr lang="en-GB" sz="800" dirty="0">
              <a:solidFill>
                <a:schemeClr val="bg1">
                  <a:lumMod val="50000"/>
                </a:schemeClr>
              </a:solidFill>
              <a:latin typeface="+mn-lt"/>
            </a:endParaRPr>
          </a:p>
        </p:txBody>
      </p:sp>
      <p:pic>
        <p:nvPicPr>
          <p:cNvPr id="13" name="Picture 12" descr="epfl.pdf"/>
          <p:cNvPicPr>
            <a:picLocks noChangeAspect="1"/>
          </p:cNvPicPr>
          <p:nvPr userDrawn="1"/>
        </p:nvPicPr>
        <p:blipFill>
          <a:blip r:embed="rId12"/>
          <a:srcRect/>
          <a:stretch>
            <a:fillRect/>
          </a:stretch>
        </p:blipFill>
        <p:spPr bwMode="auto">
          <a:xfrm>
            <a:off x="750865" y="800099"/>
            <a:ext cx="1104897" cy="5032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72" r:id="rId1"/>
    <p:sldLayoutId id="2147483974" r:id="rId2"/>
    <p:sldLayoutId id="2147483976" r:id="rId3"/>
    <p:sldLayoutId id="2147483973" r:id="rId4"/>
    <p:sldLayoutId id="2147483977" r:id="rId5"/>
    <p:sldLayoutId id="2147483979" r:id="rId6"/>
    <p:sldLayoutId id="2147483978" r:id="rId7"/>
    <p:sldLayoutId id="2147483980" r:id="rId8"/>
  </p:sldLayoutIdLst>
  <p:transition spd="med"/>
  <p:hf hdr="0"/>
  <p:txStyles>
    <p:titleStyle>
      <a:lvl1pPr algn="l" rtl="0" eaLnBrk="1" fontAlgn="base" hangingPunct="1">
        <a:spcBef>
          <a:spcPct val="0"/>
        </a:spcBef>
        <a:spcAft>
          <a:spcPct val="0"/>
        </a:spcAft>
        <a:defRPr sz="25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200" algn="l" rtl="0" eaLnBrk="1" fontAlgn="base" hangingPunct="1">
        <a:spcBef>
          <a:spcPct val="0"/>
        </a:spcBef>
        <a:spcAft>
          <a:spcPct val="0"/>
        </a:spcAft>
        <a:defRPr sz="3200" b="1">
          <a:solidFill>
            <a:schemeClr val="tx2"/>
          </a:solidFill>
          <a:latin typeface="Arial Narrow" pitchFamily="34" charset="0"/>
        </a:defRPr>
      </a:lvl6pPr>
      <a:lvl7pPr marL="914400" algn="l" rtl="0" eaLnBrk="1" fontAlgn="base" hangingPunct="1">
        <a:spcBef>
          <a:spcPct val="0"/>
        </a:spcBef>
        <a:spcAft>
          <a:spcPct val="0"/>
        </a:spcAft>
        <a:defRPr sz="3200" b="1">
          <a:solidFill>
            <a:schemeClr val="tx2"/>
          </a:solidFill>
          <a:latin typeface="Arial Narrow" pitchFamily="34" charset="0"/>
        </a:defRPr>
      </a:lvl7pPr>
      <a:lvl8pPr marL="1371600" algn="l" rtl="0" eaLnBrk="1" fontAlgn="base" hangingPunct="1">
        <a:spcBef>
          <a:spcPct val="0"/>
        </a:spcBef>
        <a:spcAft>
          <a:spcPct val="0"/>
        </a:spcAft>
        <a:defRPr sz="3200" b="1">
          <a:solidFill>
            <a:schemeClr val="tx2"/>
          </a:solidFill>
          <a:latin typeface="Arial Narrow" pitchFamily="34" charset="0"/>
        </a:defRPr>
      </a:lvl8pPr>
      <a:lvl9pPr marL="1828800" algn="l" rtl="0" eaLnBrk="1" fontAlgn="base" hangingPunct="1">
        <a:spcBef>
          <a:spcPct val="0"/>
        </a:spcBef>
        <a:spcAft>
          <a:spcPct val="0"/>
        </a:spcAft>
        <a:defRPr sz="3200" b="1">
          <a:solidFill>
            <a:schemeClr val="tx2"/>
          </a:solidFill>
          <a:latin typeface="Arial Narrow" pitchFamily="34" charset="0"/>
        </a:defRPr>
      </a:lvl9pPr>
    </p:titleStyle>
    <p:body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3.png"/><Relationship Id="rId7" Type="http://schemas.openxmlformats.org/officeDocument/2006/relationships/image" Target="../media/image34.png"/><Relationship Id="rId12"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6.png"/><Relationship Id="rId5" Type="http://schemas.openxmlformats.org/officeDocument/2006/relationships/image" Target="../media/image38.png"/><Relationship Id="rId10" Type="http://schemas.openxmlformats.org/officeDocument/2006/relationships/image" Target="../media/image45.png"/><Relationship Id="rId4" Type="http://schemas.openxmlformats.org/officeDocument/2006/relationships/image" Target="../media/image35.png"/><Relationship Id="rId9"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43.png"/><Relationship Id="rId7" Type="http://schemas.openxmlformats.org/officeDocument/2006/relationships/image" Target="../media/image65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78.png"/><Relationship Id="rId5" Type="http://schemas.openxmlformats.org/officeDocument/2006/relationships/image" Target="../media/image55.png"/><Relationship Id="rId10" Type="http://schemas.openxmlformats.org/officeDocument/2006/relationships/image" Target="../media/image77.png"/><Relationship Id="rId4" Type="http://schemas.openxmlformats.org/officeDocument/2006/relationships/image" Target="../media/image54.png"/><Relationship Id="rId9" Type="http://schemas.openxmlformats.org/officeDocument/2006/relationships/image" Target="../media/image76.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59.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84.png"/><Relationship Id="rId4" Type="http://schemas.openxmlformats.org/officeDocument/2006/relationships/image" Target="../media/image82.png"/><Relationship Id="rId9" Type="http://schemas.openxmlformats.org/officeDocument/2006/relationships/image" Target="../media/image88.png"/></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920.png"/><Relationship Id="rId13" Type="http://schemas.openxmlformats.org/officeDocument/2006/relationships/image" Target="../media/image87.png"/><Relationship Id="rId18" Type="http://schemas.openxmlformats.org/officeDocument/2006/relationships/image" Target="../media/image96.png"/><Relationship Id="rId3" Type="http://schemas.openxmlformats.org/officeDocument/2006/relationships/image" Target="../media/image63.png"/><Relationship Id="rId21" Type="http://schemas.openxmlformats.org/officeDocument/2006/relationships/image" Target="../media/image99.png"/><Relationship Id="rId7" Type="http://schemas.openxmlformats.org/officeDocument/2006/relationships/image" Target="../media/image92.png"/><Relationship Id="rId12" Type="http://schemas.openxmlformats.org/officeDocument/2006/relationships/image" Target="../media/image86.png"/><Relationship Id="rId17" Type="http://schemas.openxmlformats.org/officeDocument/2006/relationships/image" Target="../media/image95.png"/><Relationship Id="rId2" Type="http://schemas.openxmlformats.org/officeDocument/2006/relationships/notesSlide" Target="../notesSlides/notesSlide18.xml"/><Relationship Id="rId16" Type="http://schemas.openxmlformats.org/officeDocument/2006/relationships/image" Target="../media/image91.png"/><Relationship Id="rId20"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5.png"/><Relationship Id="rId5" Type="http://schemas.openxmlformats.org/officeDocument/2006/relationships/image" Target="../media/image72.png"/><Relationship Id="rId15" Type="http://schemas.openxmlformats.org/officeDocument/2006/relationships/image" Target="../media/image90.png"/><Relationship Id="rId23" Type="http://schemas.openxmlformats.org/officeDocument/2006/relationships/image" Target="../media/image101.png"/><Relationship Id="rId10" Type="http://schemas.openxmlformats.org/officeDocument/2006/relationships/image" Target="../media/image94.png"/><Relationship Id="rId19" Type="http://schemas.openxmlformats.org/officeDocument/2006/relationships/image" Target="../media/image97.png"/><Relationship Id="rId4" Type="http://schemas.openxmlformats.org/officeDocument/2006/relationships/image" Target="../media/image71.png"/><Relationship Id="rId9" Type="http://schemas.openxmlformats.org/officeDocument/2006/relationships/image" Target="../media/image93.png"/><Relationship Id="rId14" Type="http://schemas.openxmlformats.org/officeDocument/2006/relationships/image" Target="../media/image89.png"/><Relationship Id="rId22" Type="http://schemas.openxmlformats.org/officeDocument/2006/relationships/image" Target="../media/image100.png"/></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22.xml.rels><?xml version="1.0" encoding="UTF-8" standalone="yes"?>
<Relationships xmlns="http://schemas.openxmlformats.org/package/2006/relationships"><Relationship Id="rId8" Type="http://schemas.openxmlformats.org/officeDocument/2006/relationships/image" Target="../media/image900.png"/><Relationship Id="rId3" Type="http://schemas.openxmlformats.org/officeDocument/2006/relationships/image" Target="../media/image850.png"/><Relationship Id="rId7" Type="http://schemas.openxmlformats.org/officeDocument/2006/relationships/image" Target="../media/image890.png"/><Relationship Id="rId2" Type="http://schemas.openxmlformats.org/officeDocument/2006/relationships/image" Target="../media/image840.png"/><Relationship Id="rId1" Type="http://schemas.openxmlformats.org/officeDocument/2006/relationships/slideLayout" Target="../slideLayouts/slideLayout2.xml"/><Relationship Id="rId6" Type="http://schemas.openxmlformats.org/officeDocument/2006/relationships/image" Target="../media/image880.png"/><Relationship Id="rId5" Type="http://schemas.openxmlformats.org/officeDocument/2006/relationships/image" Target="../media/image870.png"/><Relationship Id="rId4" Type="http://schemas.openxmlformats.org/officeDocument/2006/relationships/image" Target="../media/image860.png"/><Relationship Id="rId9" Type="http://schemas.openxmlformats.org/officeDocument/2006/relationships/image" Target="../media/image1010.png"/></Relationships>
</file>

<file path=ppt/slides/_rels/slide23.xml.rels><?xml version="1.0" encoding="UTF-8" standalone="yes"?>
<Relationships xmlns="http://schemas.openxmlformats.org/package/2006/relationships"><Relationship Id="rId3" Type="http://schemas.openxmlformats.org/officeDocument/2006/relationships/image" Target="../media/image860.png"/><Relationship Id="rId7" Type="http://schemas.openxmlformats.org/officeDocument/2006/relationships/image" Target="../media/image900.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890.png"/><Relationship Id="rId5" Type="http://schemas.openxmlformats.org/officeDocument/2006/relationships/image" Target="../media/image880.png"/><Relationship Id="rId4" Type="http://schemas.openxmlformats.org/officeDocument/2006/relationships/image" Target="../media/image870.png"/></Relationships>
</file>

<file path=ppt/slides/_rels/slide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0.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0.png"/><Relationship Id="rId4" Type="http://schemas.openxmlformats.org/officeDocument/2006/relationships/image" Target="../media/image104.png"/></Relationships>
</file>

<file path=ppt/slides/_rels/slide25.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2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2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32.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15.png"/><Relationship Id="rId7" Type="http://schemas.openxmlformats.org/officeDocument/2006/relationships/image" Target="../media/image125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21.png"/><Relationship Id="rId9" Type="http://schemas.openxmlformats.org/officeDocument/2006/relationships/image" Target="../media/image127.png"/></Relationships>
</file>

<file path=ppt/slides/_rels/slide33.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16.png"/><Relationship Id="rId7" Type="http://schemas.openxmlformats.org/officeDocument/2006/relationships/image" Target="../media/image13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134.png"/></Relationships>
</file>

<file path=ppt/slides/_rels/slide3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36.png"/></Relationships>
</file>

<file path=ppt/slides/_rels/slide3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36.png"/><Relationship Id="rId4" Type="http://schemas.openxmlformats.org/officeDocument/2006/relationships/image" Target="../media/image117.png"/></Relationships>
</file>

<file path=ppt/slides/_rels/slide3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0.png"/></Relationships>
</file>

<file path=ppt/slides/_rels/slide3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36.png"/><Relationship Id="rId4" Type="http://schemas.openxmlformats.org/officeDocument/2006/relationships/image" Target="../media/image12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4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4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38.png"/><Relationship Id="rId7"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1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3.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827088" y="4350541"/>
            <a:ext cx="7969249" cy="1312260"/>
          </a:xfrm>
        </p:spPr>
        <p:txBody>
          <a:bodyPr/>
          <a:lstStyle/>
          <a:p>
            <a:r>
              <a:rPr lang="en-GB" sz="2800" dirty="0"/>
              <a:t>Bayesian Uncertainty Quantification</a:t>
            </a:r>
            <a:br>
              <a:rPr lang="en-GB" sz="2800" dirty="0"/>
            </a:br>
            <a:r>
              <a:rPr lang="en-GB" sz="2800" dirty="0"/>
              <a:t>of Physical Models in </a:t>
            </a:r>
            <a:br>
              <a:rPr lang="en-GB" sz="2800" dirty="0"/>
            </a:br>
            <a:r>
              <a:rPr lang="en-GB" sz="2800" dirty="0"/>
              <a:t>Thermal-Hydraulics System Codes</a:t>
            </a:r>
            <a:endParaRPr lang="de-DE" sz="2800" dirty="0"/>
          </a:p>
        </p:txBody>
      </p:sp>
      <p:sp>
        <p:nvSpPr>
          <p:cNvPr id="6" name="Untertitel 5"/>
          <p:cNvSpPr>
            <a:spLocks noGrp="1"/>
          </p:cNvSpPr>
          <p:nvPr>
            <p:ph type="subTitle" sz="quarter" idx="1"/>
          </p:nvPr>
        </p:nvSpPr>
        <p:spPr>
          <a:xfrm>
            <a:off x="828031" y="3957740"/>
            <a:ext cx="7969249" cy="364520"/>
          </a:xfrm>
        </p:spPr>
        <p:txBody>
          <a:bodyPr/>
          <a:lstStyle/>
          <a:p>
            <a:r>
              <a:rPr lang="en-GB" dirty="0"/>
              <a:t>Damar Wicaksono (Thesis Directors: </a:t>
            </a:r>
            <a:r>
              <a:rPr lang="en-GB" dirty="0" err="1"/>
              <a:t>Prof.</a:t>
            </a:r>
            <a:r>
              <a:rPr lang="en-GB" dirty="0"/>
              <a:t> A. Pautz &amp; Mr. O. Zerkak)</a:t>
            </a:r>
          </a:p>
        </p:txBody>
      </p:sp>
      <p:sp>
        <p:nvSpPr>
          <p:cNvPr id="7" name="Textfeld 6"/>
          <p:cNvSpPr txBox="1"/>
          <p:nvPr/>
        </p:nvSpPr>
        <p:spPr>
          <a:xfrm>
            <a:off x="814389" y="5733256"/>
            <a:ext cx="6853957" cy="310813"/>
          </a:xfrm>
          <a:prstGeom prst="rect">
            <a:avLst/>
          </a:prstGeom>
          <a:noFill/>
        </p:spPr>
        <p:txBody>
          <a:bodyPr wrap="square" lIns="0" tIns="0" rIns="0" bIns="0" rtlCol="0">
            <a:noAutofit/>
          </a:bodyPr>
          <a:lstStyle/>
          <a:p>
            <a:pPr>
              <a:lnSpc>
                <a:spcPct val="110000"/>
              </a:lnSpc>
              <a:spcBef>
                <a:spcPts val="0"/>
              </a:spcBef>
            </a:pPr>
            <a:r>
              <a:rPr lang="en-GB" sz="1800" b="1" dirty="0">
                <a:solidFill>
                  <a:srgbClr val="969696"/>
                </a:solidFill>
                <a:latin typeface="+mn-lt"/>
              </a:rPr>
              <a:t>PhD </a:t>
            </a:r>
            <a:r>
              <a:rPr lang="en-US" sz="1800" b="1" dirty="0">
                <a:solidFill>
                  <a:srgbClr val="969696"/>
                </a:solidFill>
                <a:latin typeface="+mn-lt"/>
              </a:rPr>
              <a:t>Defense</a:t>
            </a:r>
            <a:r>
              <a:rPr lang="en-GB" sz="1800" b="1" dirty="0">
                <a:solidFill>
                  <a:srgbClr val="969696"/>
                </a:solidFill>
                <a:latin typeface="+mn-lt"/>
              </a:rPr>
              <a:t>, EPF Lausanne, 19.01.2018</a:t>
            </a:r>
            <a:endParaRPr lang="en-GB" sz="1800" b="1" kern="1000" spc="30" dirty="0">
              <a:solidFill>
                <a:srgbClr val="969696"/>
              </a:solidFill>
              <a:latin typeface="+mn-lt"/>
              <a:cs typeface="Franklin Gothic Book"/>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7172" y="6044069"/>
            <a:ext cx="681905" cy="665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descr="epfl.pdf"/>
          <p:cNvPicPr>
            <a:picLocks noChangeAspect="1"/>
          </p:cNvPicPr>
          <p:nvPr/>
        </p:nvPicPr>
        <p:blipFill>
          <a:blip r:embed="rId3"/>
          <a:srcRect/>
          <a:stretch>
            <a:fillRect/>
          </a:stretch>
        </p:blipFill>
        <p:spPr bwMode="auto">
          <a:xfrm>
            <a:off x="851050" y="1051212"/>
            <a:ext cx="1236513" cy="649596"/>
          </a:xfrm>
          <a:prstGeom prst="rect">
            <a:avLst/>
          </a:prstGeom>
          <a:noFill/>
          <a:ln w="9525">
            <a:noFill/>
            <a:miter lim="800000"/>
            <a:headEnd/>
            <a:tailEnd/>
          </a:ln>
        </p:spPr>
      </p:pic>
    </p:spTree>
    <p:extLst>
      <p:ext uri="{BB962C8B-B14F-4D97-AF65-F5344CB8AC3E}">
        <p14:creationId xmlns:p14="http://schemas.microsoft.com/office/powerpoint/2010/main" val="2759519946"/>
      </p:ext>
    </p:extLst>
  </p:cSld>
  <p:clrMapOvr>
    <a:masterClrMapping/>
  </p:clrMapOvr>
  <p:transition spd="med" advTm="1013"/>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Statistical Framework (1/4):</a:t>
            </a:r>
            <a:br>
              <a:rPr lang="en-US" dirty="0"/>
            </a:br>
            <a:r>
              <a:rPr lang="en-US" dirty="0"/>
              <a:t>Global Sensitivity Analysis for Screening</a:t>
            </a:r>
          </a:p>
        </p:txBody>
      </p:sp>
      <p:sp>
        <p:nvSpPr>
          <p:cNvPr id="5" name="Rectangle: Rounded Corners 9"/>
          <p:cNvSpPr/>
          <p:nvPr/>
        </p:nvSpPr>
        <p:spPr bwMode="auto">
          <a:xfrm>
            <a:off x="827584" y="1946736"/>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7" name="Rectangle: Rounded Corners 9"/>
          <p:cNvSpPr/>
          <p:nvPr/>
        </p:nvSpPr>
        <p:spPr bwMode="auto">
          <a:xfrm>
            <a:off x="827585" y="4500981"/>
            <a:ext cx="2154286" cy="720079"/>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8" name="Rectangle: Rounded Corners 9"/>
          <p:cNvSpPr/>
          <p:nvPr/>
        </p:nvSpPr>
        <p:spPr bwMode="auto">
          <a:xfrm>
            <a:off x="827584" y="5797219"/>
            <a:ext cx="2137096" cy="719985"/>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14" name="Striped Right Arrow 13"/>
          <p:cNvSpPr/>
          <p:nvPr/>
        </p:nvSpPr>
        <p:spPr bwMode="auto">
          <a:xfrm>
            <a:off x="5868144"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827088" y="2844796"/>
            <a:ext cx="7993062" cy="400110"/>
          </a:xfrm>
          <a:prstGeom prst="rect">
            <a:avLst/>
          </a:prstGeom>
        </p:spPr>
        <p:txBody>
          <a:bodyPr wrap="square">
            <a:spAutoFit/>
          </a:bodyPr>
          <a:lstStyle/>
          <a:p>
            <a:r>
              <a:rPr lang="en-US" sz="2000" i="1" dirty="0">
                <a:latin typeface="+mn-lt"/>
                <a:ea typeface="ヒラギノ角ゴ Pro W3"/>
                <a:cs typeface="ヒラギノ角ゴ Pro W3"/>
              </a:rPr>
              <a:t>How to approximate the input/output of the forward model?</a:t>
            </a:r>
            <a:endParaRPr lang="en-US" sz="2000" dirty="0">
              <a:latin typeface="+mn-lt"/>
            </a:endParaRPr>
          </a:p>
        </p:txBody>
      </p:sp>
      <p:sp>
        <p:nvSpPr>
          <p:cNvPr id="17" name="Rectangle 16"/>
          <p:cNvSpPr/>
          <p:nvPr/>
        </p:nvSpPr>
        <p:spPr>
          <a:xfrm>
            <a:off x="809576" y="4090418"/>
            <a:ext cx="8010574" cy="400110"/>
          </a:xfrm>
          <a:prstGeom prst="rect">
            <a:avLst/>
          </a:prstGeom>
        </p:spPr>
        <p:txBody>
          <a:bodyPr wrap="square">
            <a:spAutoFit/>
          </a:bodyPr>
          <a:lstStyle/>
          <a:p>
            <a:r>
              <a:rPr lang="en-US" sz="2000" i="1" dirty="0">
                <a:latin typeface="+mn-lt"/>
                <a:ea typeface="ヒラギノ角ゴ Pro W3"/>
                <a:cs typeface="ヒラギノ角ゴ Pro W3"/>
              </a:rPr>
              <a:t>How to make the inference (quantification)?</a:t>
            </a:r>
            <a:endParaRPr lang="en-US" sz="2000" dirty="0">
              <a:latin typeface="+mn-lt"/>
            </a:endParaRPr>
          </a:p>
        </p:txBody>
      </p:sp>
      <p:sp>
        <p:nvSpPr>
          <p:cNvPr id="18" name="Rectangle 17"/>
          <p:cNvSpPr/>
          <p:nvPr/>
        </p:nvSpPr>
        <p:spPr>
          <a:xfrm>
            <a:off x="827088" y="5386562"/>
            <a:ext cx="7993062" cy="400110"/>
          </a:xfrm>
          <a:prstGeom prst="rect">
            <a:avLst/>
          </a:prstGeom>
        </p:spPr>
        <p:txBody>
          <a:bodyPr wrap="square">
            <a:spAutoFit/>
          </a:bodyPr>
          <a:lstStyle/>
          <a:p>
            <a:r>
              <a:rPr lang="en-US" sz="2000" i="1" dirty="0">
                <a:latin typeface="+mn-lt"/>
                <a:ea typeface="ヒラギノ角ゴ Pro W3"/>
                <a:cs typeface="ヒラギノ角ゴ Pro W3"/>
              </a:rPr>
              <a:t>Is the quantified uncertainty useful?</a:t>
            </a:r>
            <a:endParaRPr lang="en-US" sz="2000" dirty="0">
              <a:latin typeface="+mn-lt"/>
            </a:endParaRPr>
          </a:p>
        </p:txBody>
      </p:sp>
      <p:sp>
        <p:nvSpPr>
          <p:cNvPr id="19" name="Striped Right Arrow 18"/>
          <p:cNvSpPr/>
          <p:nvPr/>
        </p:nvSpPr>
        <p:spPr bwMode="auto">
          <a:xfrm>
            <a:off x="5508104" y="450098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Striped Right Arrow 19"/>
          <p:cNvSpPr/>
          <p:nvPr/>
        </p:nvSpPr>
        <p:spPr bwMode="auto">
          <a:xfrm>
            <a:off x="5508104" y="582028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TextBox 20"/>
          <p:cNvSpPr txBox="1"/>
          <p:nvPr/>
        </p:nvSpPr>
        <p:spPr>
          <a:xfrm>
            <a:off x="3217151" y="1944954"/>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217151" y="3326110"/>
                <a:ext cx="2290953" cy="882447"/>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dirty="0">
                    <a:solidFill>
                      <a:schemeClr val="tx1"/>
                    </a:solidFill>
                    <a:latin typeface="+mn-lt"/>
                    <a:ea typeface="ヒラギノ角ゴ Pro W3"/>
                    <a:cs typeface="ヒラギノ角ゴ Pro W3"/>
                  </a:rPr>
                  <a:t>(</a:t>
                </a:r>
                <a14:m>
                  <m:oMath xmlns:m="http://schemas.openxmlformats.org/officeDocument/2006/math">
                    <m:r>
                      <a:rPr lang="en-US" sz="2000" i="1">
                        <a:solidFill>
                          <a:schemeClr val="tx1"/>
                        </a:solidFill>
                        <a:latin typeface="Cambria Math"/>
                        <a:ea typeface="ヒラギノ角ゴ Pro W3"/>
                        <a:cs typeface="ヒラギノ角ゴ Pro W3"/>
                      </a:rPr>
                      <m:t>~ </m:t>
                    </m:r>
                  </m:oMath>
                </a14:m>
                <a:r>
                  <a:rPr lang="en-US" sz="2000" dirty="0">
                    <a:solidFill>
                      <a:schemeClr val="tx1"/>
                    </a:solidFill>
                    <a:latin typeface="+mn-lt"/>
                    <a:ea typeface="ヒラギノ角ゴ Pro W3"/>
                    <a:cs typeface="ヒラギノ角ゴ Pro W3"/>
                  </a:rPr>
                  <a:t>minutes/run)</a:t>
                </a:r>
              </a:p>
              <a:p>
                <a:pPr marL="180975" indent="-180975">
                  <a:lnSpc>
                    <a:spcPct val="110000"/>
                  </a:lnSpc>
                  <a:spcBef>
                    <a:spcPts val="0"/>
                  </a:spcBef>
                  <a:buFont typeface="Arial" panose="020B0604020202020204" pitchFamily="34" charset="0"/>
                  <a:buChar char="•"/>
                </a:pPr>
                <a:r>
                  <a:rPr lang="en-US" sz="2000" dirty="0">
                    <a:solidFill>
                      <a:schemeClr val="tx1"/>
                    </a:solidFill>
                    <a:ea typeface="ヒラギノ角ゴ Pro W3"/>
                    <a:cs typeface="ヒラギノ角ゴ Pro W3"/>
                  </a:rPr>
                  <a:t>(</a:t>
                </a: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i="1">
                        <a:solidFill>
                          <a:schemeClr val="tx1"/>
                        </a:solidFill>
                        <a:latin typeface="Cambria Math"/>
                        <a:ea typeface="ヒラギノ角ゴ Pro W3"/>
                        <a:cs typeface="ヒラギノ角ゴ Pro W3"/>
                      </a:rPr>
                      <m:t> </m:t>
                    </m:r>
                  </m:oMath>
                </a14:m>
                <a:r>
                  <a:rPr lang="en-US" sz="2000" dirty="0">
                    <a:solidFill>
                      <a:schemeClr val="tx1"/>
                    </a:solidFill>
                    <a:latin typeface="+mn-lt"/>
                    <a:ea typeface="ヒラギノ角ゴ Pro W3"/>
                    <a:cs typeface="ヒラギノ角ゴ Pro W3"/>
                  </a:rPr>
                  <a:t>MBytes/run</a:t>
                </a:r>
                <a:r>
                  <a:rPr lang="en-US" sz="2000" dirty="0">
                    <a:solidFill>
                      <a:schemeClr val="tx1"/>
                    </a:solidFill>
                    <a:ea typeface="ヒラギノ角ゴ Pro W3"/>
                    <a:cs typeface="ヒラギノ角ゴ Pro W3"/>
                  </a:rPr>
                  <a:t>)</a:t>
                </a:r>
              </a:p>
            </p:txBody>
          </p:sp>
        </mc:Choice>
        <mc:Fallback xmlns="">
          <p:sp>
            <p:nvSpPr>
              <p:cNvPr id="24" name="TextBox 23"/>
              <p:cNvSpPr txBox="1">
                <a:spLocks noRot="1" noChangeAspect="1" noMove="1" noResize="1" noEditPoints="1" noAdjustHandles="1" noChangeArrowheads="1" noChangeShapeType="1" noTextEdit="1"/>
              </p:cNvSpPr>
              <p:nvPr/>
            </p:nvSpPr>
            <p:spPr>
              <a:xfrm>
                <a:off x="3217151" y="3326110"/>
                <a:ext cx="2290953" cy="882447"/>
              </a:xfrm>
              <a:prstGeom prst="rect">
                <a:avLst/>
              </a:prstGeom>
              <a:blipFill rotWithShape="1">
                <a:blip r:embed="rId3"/>
                <a:stretch>
                  <a:fillRect l="-6383" t="-7639" r="-4255"/>
                </a:stretch>
              </a:blipFill>
            </p:spPr>
            <p:txBody>
              <a:bodyPr/>
              <a:lstStyle/>
              <a:p>
                <a:r>
                  <a:rPr lang="en-US">
                    <a:noFill/>
                  </a:rPr>
                  <a:t> </a:t>
                </a:r>
              </a:p>
            </p:txBody>
          </p:sp>
        </mc:Fallback>
      </mc:AlternateContent>
      <p:sp>
        <p:nvSpPr>
          <p:cNvPr id="25" name="Rectangle 24"/>
          <p:cNvSpPr/>
          <p:nvPr/>
        </p:nvSpPr>
        <p:spPr bwMode="auto">
          <a:xfrm>
            <a:off x="827585" y="2844797"/>
            <a:ext cx="7992565" cy="3752853"/>
          </a:xfrm>
          <a:prstGeom prst="rect">
            <a:avLst/>
          </a:prstGeom>
          <a:solidFill>
            <a:schemeClr val="bg1">
              <a:alpha val="98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 name="Rectangle 1"/>
          <p:cNvSpPr/>
          <p:nvPr/>
        </p:nvSpPr>
        <p:spPr>
          <a:xfrm>
            <a:off x="827088" y="1557338"/>
            <a:ext cx="7993062" cy="400110"/>
          </a:xfrm>
          <a:prstGeom prst="rect">
            <a:avLst/>
          </a:prstGeom>
        </p:spPr>
        <p:txBody>
          <a:bodyPr wrap="square">
            <a:spAutoFit/>
          </a:bodyPr>
          <a:lstStyle/>
          <a:p>
            <a:r>
              <a:rPr lang="en-US" sz="2000" dirty="0">
                <a:latin typeface="+mn-lt"/>
                <a:ea typeface="ヒラギノ角ゴ Pro W3"/>
                <a:cs typeface="ヒラギノ角ゴ Pro W3"/>
              </a:rPr>
              <a:t>How to select important parameters to be inferred?</a:t>
            </a:r>
            <a:endParaRPr lang="en-US" sz="2000" dirty="0">
              <a:latin typeface="+mn-lt"/>
            </a:endParaRPr>
          </a:p>
        </p:txBody>
      </p:sp>
      <p:pic>
        <p:nvPicPr>
          <p:cNvPr id="2050" name="Picture 2" descr="W:\project\stars\workspace\RND\SB-RND-ACT-006-13\WD41\projects\temp\wd41-all\figures\defense\figures\plotTraceUQPriorTC21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549" y="3573016"/>
            <a:ext cx="2835275" cy="281779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W:\project\stars\workspace\RND\SB-RND-ACT-006-13\WD41\projects\temp\wd41-all\figures\defense\figures\plotTraceUQPriorDP21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839" y="3573016"/>
            <a:ext cx="2835275" cy="281779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rot="16200000">
            <a:off x="-956775" y="4565190"/>
            <a:ext cx="2448370"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34" name="TextBox 33"/>
          <p:cNvSpPr txBox="1"/>
          <p:nvPr/>
        </p:nvSpPr>
        <p:spPr>
          <a:xfrm rot="16200000">
            <a:off x="1963774" y="4565189"/>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Pressure Drop [bar]</a:t>
            </a:r>
          </a:p>
        </p:txBody>
      </p:sp>
      <p:pic>
        <p:nvPicPr>
          <p:cNvPr id="2053" name="Picture 5" descr="W:\project\stars\workspace\RND\SB-RND-ACT-006-13\WD41\projects\temp\wd41-all\figures\defense\figures\plotTraceUQPriorCO21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5744" y="3573016"/>
            <a:ext cx="2835275" cy="281779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684213" y="6214759"/>
            <a:ext cx="813593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35" name="TextBox 34"/>
          <p:cNvSpPr txBox="1"/>
          <p:nvPr/>
        </p:nvSpPr>
        <p:spPr>
          <a:xfrm rot="16200000">
            <a:off x="4959586" y="4565188"/>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Liquid Carryover [kg]</a:t>
            </a:r>
          </a:p>
        </p:txBody>
      </p:sp>
      <p:sp>
        <p:nvSpPr>
          <p:cNvPr id="26" name="TextBox 25"/>
          <p:cNvSpPr txBox="1"/>
          <p:nvPr/>
        </p:nvSpPr>
        <p:spPr>
          <a:xfrm>
            <a:off x="684212" y="3061017"/>
            <a:ext cx="4319587" cy="584007"/>
          </a:xfrm>
          <a:prstGeom prst="rect">
            <a:avLst/>
          </a:prstGeom>
          <a:noFill/>
        </p:spPr>
        <p:txBody>
          <a:bodyPr wrap="none" lIns="0" tIns="0" rIns="0" bIns="0" rtlCol="0" anchor="ctr">
            <a:noAutofit/>
          </a:bodyPr>
          <a:lstStyle/>
          <a:p>
            <a:pPr>
              <a:lnSpc>
                <a:spcPct val="110000"/>
              </a:lnSpc>
              <a:spcBef>
                <a:spcPts val="0"/>
              </a:spcBef>
            </a:pPr>
            <a:r>
              <a:rPr lang="en-US" sz="2000" kern="1000" spc="30" dirty="0">
                <a:solidFill>
                  <a:srgbClr val="686868"/>
                </a:solidFill>
                <a:latin typeface="+mn-lt"/>
                <a:cs typeface="Franklin Gothic Book"/>
              </a:rPr>
              <a:t>Propagation based on 1’000 samples </a:t>
            </a:r>
          </a:p>
        </p:txBody>
      </p:sp>
      <p:sp>
        <p:nvSpPr>
          <p:cNvPr id="27" name="Rectangle 26">
            <a:extLst>
              <a:ext uri="{FF2B5EF4-FFF2-40B4-BE49-F238E27FC236}">
                <a16:creationId xmlns:a16="http://schemas.microsoft.com/office/drawing/2014/main" xmlns="" id="{D81DB33D-7A93-42D8-B4C6-E637824FF3C8}"/>
              </a:ext>
            </a:extLst>
          </p:cNvPr>
          <p:cNvSpPr/>
          <p:nvPr/>
        </p:nvSpPr>
        <p:spPr>
          <a:xfrm>
            <a:off x="5796136" y="1889973"/>
            <a:ext cx="3096344" cy="1061829"/>
          </a:xfrm>
          <a:prstGeom prst="rect">
            <a:avLst/>
          </a:prstGeom>
        </p:spPr>
        <p:txBody>
          <a:bodyPr wrap="square">
            <a:spAutoFit/>
          </a:bodyPr>
          <a:lstStyle/>
          <a:p>
            <a:pPr>
              <a:spcBef>
                <a:spcPts val="600"/>
              </a:spcBef>
            </a:pPr>
            <a:r>
              <a:rPr lang="en-US" sz="2100" b="1" dirty="0">
                <a:latin typeface="+mn-lt"/>
              </a:rPr>
              <a:t>Identify the least</a:t>
            </a:r>
            <a:br>
              <a:rPr lang="en-US" sz="2100" b="1" dirty="0">
                <a:latin typeface="+mn-lt"/>
              </a:rPr>
            </a:br>
            <a:r>
              <a:rPr lang="en-US" sz="2100" b="1" dirty="0">
                <a:latin typeface="+mn-lt"/>
              </a:rPr>
              <a:t>influential parameters,</a:t>
            </a:r>
            <a:br>
              <a:rPr lang="en-US" sz="2100" b="1" dirty="0">
                <a:latin typeface="+mn-lt"/>
              </a:rPr>
            </a:br>
            <a:r>
              <a:rPr lang="en-US" sz="2100" b="1" dirty="0">
                <a:latin typeface="+mn-lt"/>
              </a:rPr>
              <a:t>and exclude them</a:t>
            </a:r>
          </a:p>
        </p:txBody>
      </p:sp>
      <p:cxnSp>
        <p:nvCxnSpPr>
          <p:cNvPr id="28" name="Straight Connector 27">
            <a:extLst>
              <a:ext uri="{FF2B5EF4-FFF2-40B4-BE49-F238E27FC236}">
                <a16:creationId xmlns:a16="http://schemas.microsoft.com/office/drawing/2014/main" xmlns="" id="{6875473A-53CC-4810-AF04-D7BAA8AFCF90}"/>
              </a:ext>
            </a:extLst>
          </p:cNvPr>
          <p:cNvCxnSpPr>
            <a:cxnSpLocks/>
            <a:endCxn id="29" idx="1"/>
          </p:cNvCxnSpPr>
          <p:nvPr/>
        </p:nvCxnSpPr>
        <p:spPr bwMode="auto">
          <a:xfrm>
            <a:off x="323528" y="6469305"/>
            <a:ext cx="360039" cy="0"/>
          </a:xfrm>
          <a:prstGeom prst="line">
            <a:avLst/>
          </a:prstGeom>
          <a:solidFill>
            <a:schemeClr val="accent1"/>
          </a:solidFill>
          <a:ln w="63500" cap="flat" cmpd="sng" algn="ctr">
            <a:solidFill>
              <a:schemeClr val="tx1"/>
            </a:solidFill>
            <a:prstDash val="solid"/>
            <a:round/>
            <a:headEnd type="none" w="med" len="med"/>
            <a:tailEnd type="none" w="med" len="med"/>
          </a:ln>
          <a:effectLst/>
        </p:spPr>
      </p:cxnSp>
      <p:sp>
        <p:nvSpPr>
          <p:cNvPr id="29" name="Rectangle 28">
            <a:extLst>
              <a:ext uri="{FF2B5EF4-FFF2-40B4-BE49-F238E27FC236}">
                <a16:creationId xmlns:a16="http://schemas.microsoft.com/office/drawing/2014/main" xmlns="" id="{4EEED330-2078-4B73-9181-FAE1C3945C9F}"/>
              </a:ext>
            </a:extLst>
          </p:cNvPr>
          <p:cNvSpPr/>
          <p:nvPr/>
        </p:nvSpPr>
        <p:spPr>
          <a:xfrm>
            <a:off x="683567" y="6269250"/>
            <a:ext cx="2448271" cy="400110"/>
          </a:xfrm>
          <a:prstGeom prst="rect">
            <a:avLst/>
          </a:prstGeom>
        </p:spPr>
        <p:txBody>
          <a:bodyPr wrap="square">
            <a:spAutoFit/>
          </a:bodyPr>
          <a:lstStyle/>
          <a:p>
            <a:pPr>
              <a:spcAft>
                <a:spcPts val="600"/>
              </a:spcAft>
            </a:pPr>
            <a:r>
              <a:rPr lang="en-US" sz="2000" b="1" dirty="0">
                <a:latin typeface="+mn-lt"/>
              </a:rPr>
              <a:t>Nominal parameter</a:t>
            </a:r>
            <a:endParaRPr lang="en-US" sz="2000" dirty="0">
              <a:latin typeface="+mn-lt"/>
            </a:endParaRPr>
          </a:p>
        </p:txBody>
      </p:sp>
    </p:spTree>
    <p:extLst>
      <p:ext uri="{BB962C8B-B14F-4D97-AF65-F5344CB8AC3E}">
        <p14:creationId xmlns:p14="http://schemas.microsoft.com/office/powerpoint/2010/main" val="374143282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Global Sensitivity Analysis for Screening:</a:t>
            </a:r>
            <a:br>
              <a:rPr lang="de-CH" dirty="0"/>
            </a:br>
            <a:r>
              <a:rPr lang="de-CH" dirty="0"/>
              <a:t>The Morris Screening and Sobol’ Total-Effect</a:t>
            </a:r>
          </a:p>
        </p:txBody>
      </p:sp>
      <mc:AlternateContent xmlns:mc="http://schemas.openxmlformats.org/markup-compatibility/2006" xmlns:a14="http://schemas.microsoft.com/office/drawing/2010/main">
        <mc:Choice Requires="a14">
          <p:sp>
            <p:nvSpPr>
              <p:cNvPr id="27" name="TextBox 26"/>
              <p:cNvSpPr txBox="1"/>
              <p:nvPr/>
            </p:nvSpPr>
            <p:spPr>
              <a:xfrm>
                <a:off x="827089" y="1557338"/>
                <a:ext cx="4032249" cy="401320"/>
              </a:xfrm>
              <a:prstGeom prst="rect">
                <a:avLst/>
              </a:prstGeom>
              <a:noFill/>
            </p:spPr>
            <p:txBody>
              <a:bodyPr wrap="none" lIns="0" tIns="0" rIns="0" bIns="0" rtlCol="0" anchor="ctr">
                <a:noAutofit/>
              </a:bodyPr>
              <a:lstStyle/>
              <a:p>
                <a:pPr>
                  <a:lnSpc>
                    <a:spcPct val="110000"/>
                  </a:lnSpc>
                  <a:spcBef>
                    <a:spcPts val="0"/>
                  </a:spcBef>
                </a:pPr>
                <a:r>
                  <a:rPr lang="en-US" sz="2000" b="1" dirty="0">
                    <a:latin typeface="+mn-lt"/>
                  </a:rPr>
                  <a:t>Elementary effect </a:t>
                </a:r>
                <a14:m>
                  <m:oMath xmlns:m="http://schemas.openxmlformats.org/officeDocument/2006/math">
                    <m:r>
                      <a:rPr lang="en-US" sz="2000" b="0" i="1" smtClean="0">
                        <a:latin typeface="Cambria Math"/>
                      </a:rPr>
                      <m:t>𝐸</m:t>
                    </m:r>
                    <m:sSub>
                      <m:sSubPr>
                        <m:ctrlPr>
                          <a:rPr lang="en-US" sz="2000" i="1" smtClean="0">
                            <a:latin typeface="Cambria Math"/>
                          </a:rPr>
                        </m:ctrlPr>
                      </m:sSubPr>
                      <m:e>
                        <m:r>
                          <a:rPr lang="en-US" sz="2000" b="0" i="1" smtClean="0">
                            <a:latin typeface="Cambria Math"/>
                          </a:rPr>
                          <m:t>𝐸</m:t>
                        </m:r>
                      </m:e>
                      <m:sub>
                        <m:r>
                          <a:rPr lang="en-US" sz="2000" b="0" i="1" smtClean="0">
                            <a:latin typeface="Cambria Math"/>
                          </a:rPr>
                          <m:t>𝑑</m:t>
                        </m:r>
                      </m:sub>
                    </m:sSub>
                    <m:r>
                      <a:rPr lang="en-US" sz="2000" b="0" i="1" smtClean="0">
                        <a:latin typeface="Cambria Math" panose="02040503050406030204" pitchFamily="18" charset="0"/>
                      </a:rPr>
                      <m:t>:</m:t>
                    </m:r>
                  </m:oMath>
                </a14:m>
                <a:endParaRPr lang="en-US" sz="2000" kern="1000" spc="30" dirty="0">
                  <a:latin typeface="+mn-lt"/>
                  <a:cs typeface="Franklin Gothic Book"/>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827089" y="1557338"/>
                <a:ext cx="4032249" cy="401320"/>
              </a:xfrm>
              <a:prstGeom prst="rect">
                <a:avLst/>
              </a:prstGeom>
              <a:blipFill>
                <a:blip r:embed="rId3"/>
                <a:stretch>
                  <a:fillRect l="-3933" t="-7576" b="-25758"/>
                </a:stretch>
              </a:blipFill>
            </p:spPr>
            <p:txBody>
              <a:bodyPr/>
              <a:lstStyle/>
              <a:p>
                <a:r>
                  <a:rPr lang="en-VI">
                    <a:noFill/>
                  </a:rPr>
                  <a:t> </a:t>
                </a:r>
              </a:p>
            </p:txBody>
          </p:sp>
        </mc:Fallback>
      </mc:AlternateContent>
      <p:sp>
        <p:nvSpPr>
          <p:cNvPr id="44" name="TextBox 43"/>
          <p:cNvSpPr txBox="1"/>
          <p:nvPr/>
        </p:nvSpPr>
        <p:spPr>
          <a:xfrm>
            <a:off x="3480589" y="1795527"/>
            <a:ext cx="2304256" cy="684875"/>
          </a:xfrm>
          <a:prstGeom prst="rect">
            <a:avLst/>
          </a:prstGeom>
          <a:noFill/>
        </p:spPr>
        <p:txBody>
          <a:bodyPr wrap="none" lIns="0" tIns="0" rIns="0" bIns="0" rtlCol="0" anchor="ctr">
            <a:noAutofit/>
          </a:bodyPr>
          <a:lstStyle/>
          <a:p>
            <a:pPr>
              <a:lnSpc>
                <a:spcPct val="110000"/>
              </a:lnSpc>
              <a:spcBef>
                <a:spcPts val="0"/>
              </a:spcBef>
            </a:pPr>
            <a:r>
              <a:rPr lang="en-US" sz="1800" kern="1000" spc="30" dirty="0">
                <a:solidFill>
                  <a:srgbClr val="686868"/>
                </a:solidFill>
                <a:latin typeface="+mn-lt"/>
                <a:cs typeface="Franklin Gothic Book"/>
              </a:rPr>
              <a:t>Perturbation of </a:t>
            </a:r>
            <a:br>
              <a:rPr lang="en-US" sz="1800" kern="1000" spc="30" dirty="0">
                <a:solidFill>
                  <a:srgbClr val="686868"/>
                </a:solidFill>
                <a:latin typeface="+mn-lt"/>
                <a:cs typeface="Franklin Gothic Book"/>
              </a:rPr>
            </a:br>
            <a:r>
              <a:rPr lang="en-US" sz="1800" kern="1000" spc="30" dirty="0">
                <a:solidFill>
                  <a:srgbClr val="686868"/>
                </a:solidFill>
                <a:latin typeface="+mn-lt"/>
                <a:cs typeface="Franklin Gothic Book"/>
              </a:rPr>
              <a:t>one parameter at a time</a:t>
            </a:r>
          </a:p>
        </p:txBody>
      </p:sp>
      <mc:AlternateContent xmlns:mc="http://schemas.openxmlformats.org/markup-compatibility/2006" xmlns:a14="http://schemas.microsoft.com/office/drawing/2010/main">
        <mc:Choice Requires="a14">
          <p:sp>
            <p:nvSpPr>
              <p:cNvPr id="45" name="TextBox 44"/>
              <p:cNvSpPr txBox="1"/>
              <p:nvPr/>
            </p:nvSpPr>
            <p:spPr>
              <a:xfrm>
                <a:off x="833139" y="2417906"/>
                <a:ext cx="3395296" cy="687752"/>
              </a:xfrm>
              <a:prstGeom prst="rect">
                <a:avLst/>
              </a:prstGeom>
              <a:noFill/>
            </p:spPr>
            <p:txBody>
              <a:bodyPr wrap="square" rtlCol="0">
                <a:spAutoFit/>
              </a:bodyPr>
              <a:lstStyle/>
              <a:p>
                <a:pPr algn="ctr">
                  <a:spcAft>
                    <a:spcPts val="0"/>
                  </a:spcAft>
                </a:pPr>
                <a14:m>
                  <m:oMathPara xmlns:m="http://schemas.openxmlformats.org/officeDocument/2006/math">
                    <m:oMathParaPr>
                      <m:jc m:val="left"/>
                    </m:oMathParaPr>
                    <m:oMath xmlns:m="http://schemas.openxmlformats.org/officeDocument/2006/math">
                      <m:r>
                        <a:rPr lang="en-US" sz="2000" b="0" i="1" smtClean="0">
                          <a:latin typeface="Cambria Math"/>
                        </a:rPr>
                        <m:t>𝐸</m:t>
                      </m:r>
                      <m:sSub>
                        <m:sSubPr>
                          <m:ctrlPr>
                            <a:rPr lang="en-US" sz="2000" b="0" i="1" smtClean="0">
                              <a:latin typeface="Cambria Math"/>
                            </a:rPr>
                          </m:ctrlPr>
                        </m:sSubPr>
                        <m:e>
                          <m:r>
                            <a:rPr lang="en-US" sz="2000" b="0" i="1" smtClean="0">
                              <a:latin typeface="Cambria Math"/>
                            </a:rPr>
                            <m:t>𝐸</m:t>
                          </m:r>
                        </m:e>
                        <m:sub>
                          <m:r>
                            <a:rPr lang="en-US" sz="2000" b="0" i="1" smtClean="0">
                              <a:latin typeface="Cambria Math"/>
                            </a:rPr>
                            <m:t>𝑑</m:t>
                          </m:r>
                        </m:sub>
                      </m:sSub>
                      <m:r>
                        <a:rPr lang="en-US" sz="2000" i="1">
                          <a:latin typeface="Cambria Math"/>
                          <a:ea typeface="Cambria Math"/>
                        </a:rPr>
                        <m:t>≡</m:t>
                      </m:r>
                      <m:f>
                        <m:fPr>
                          <m:ctrlPr>
                            <a:rPr lang="en-US" sz="2000" b="0" i="1" smtClean="0">
                              <a:latin typeface="Cambria Math"/>
                            </a:rPr>
                          </m:ctrlPr>
                        </m:fPr>
                        <m:num>
                          <m:r>
                            <a:rPr lang="en-US" sz="2000" b="0" i="1" smtClean="0">
                              <a:latin typeface="Cambria Math"/>
                            </a:rPr>
                            <m:t>𝑓</m:t>
                          </m:r>
                          <m:d>
                            <m:dPr>
                              <m:ctrlPr>
                                <a:rPr lang="en-US" sz="2000" b="0" i="1" smtClean="0">
                                  <a:latin typeface="Cambria Math"/>
                                </a:rPr>
                              </m:ctrlPr>
                            </m:dPr>
                            <m:e>
                              <m:r>
                                <a:rPr lang="en-US" sz="2000" b="1" i="1" smtClean="0">
                                  <a:latin typeface="Cambria Math"/>
                                </a:rPr>
                                <m:t>𝒙</m:t>
                              </m:r>
                              <m:r>
                                <a:rPr lang="en-US" sz="2000" b="0" i="1" smtClean="0">
                                  <a:latin typeface="Cambria Math"/>
                                </a:rPr>
                                <m:t>+</m:t>
                              </m:r>
                              <m:r>
                                <m:rPr>
                                  <m:sty m:val="p"/>
                                </m:rPr>
                                <a:rPr lang="en-US" sz="2000" b="0" i="0" smtClean="0">
                                  <a:latin typeface="Cambria Math"/>
                                </a:rPr>
                                <m:t>Δ</m:t>
                              </m:r>
                              <m:r>
                                <a:rPr lang="en-US" sz="2000" b="0" i="1" smtClean="0">
                                  <a:latin typeface="Cambria Math"/>
                                </a:rPr>
                                <m:t>⋅</m:t>
                              </m:r>
                              <m:sSub>
                                <m:sSubPr>
                                  <m:ctrlPr>
                                    <a:rPr lang="en-US" sz="2000" b="0" i="1" smtClean="0">
                                      <a:latin typeface="Cambria Math"/>
                                    </a:rPr>
                                  </m:ctrlPr>
                                </m:sSubPr>
                                <m:e>
                                  <m:r>
                                    <a:rPr lang="en-US" sz="2000" b="1" i="1" smtClean="0">
                                      <a:latin typeface="Cambria Math"/>
                                    </a:rPr>
                                    <m:t>𝒆</m:t>
                                  </m:r>
                                </m:e>
                                <m:sub>
                                  <m:r>
                                    <a:rPr lang="en-US" sz="2000" b="0" i="1" smtClean="0">
                                      <a:latin typeface="Cambria Math"/>
                                    </a:rPr>
                                    <m:t>𝑑</m:t>
                                  </m:r>
                                </m:sub>
                              </m:sSub>
                            </m:e>
                          </m:d>
                          <m:r>
                            <a:rPr lang="en-US" sz="2000" b="0" i="1" smtClean="0">
                              <a:latin typeface="Cambria Math"/>
                            </a:rPr>
                            <m:t>−</m:t>
                          </m:r>
                          <m:r>
                            <a:rPr lang="en-US" sz="2000" b="0" i="1" smtClean="0">
                              <a:latin typeface="Cambria Math"/>
                            </a:rPr>
                            <m:t>𝑓</m:t>
                          </m:r>
                          <m:r>
                            <a:rPr lang="en-US" sz="2000" b="0" i="1" smtClean="0">
                              <a:latin typeface="Cambria Math"/>
                            </a:rPr>
                            <m:t>(</m:t>
                          </m:r>
                          <m:r>
                            <a:rPr lang="en-US" sz="2000" b="1" i="1" smtClean="0">
                              <a:latin typeface="Cambria Math"/>
                            </a:rPr>
                            <m:t>𝒙</m:t>
                          </m:r>
                          <m:r>
                            <a:rPr lang="en-US" sz="2000" b="0" i="1" smtClean="0">
                              <a:latin typeface="Cambria Math"/>
                            </a:rPr>
                            <m:t>) </m:t>
                          </m:r>
                        </m:num>
                        <m:den>
                          <m:r>
                            <a:rPr lang="en-US" sz="2000" b="0" i="1" smtClean="0">
                              <a:latin typeface="Cambria Math"/>
                            </a:rPr>
                            <m:t> </m:t>
                          </m:r>
                          <m:r>
                            <m:rPr>
                              <m:sty m:val="p"/>
                            </m:rPr>
                            <a:rPr lang="en-US" sz="2000" b="0" i="0" smtClean="0">
                              <a:latin typeface="Cambria Math"/>
                            </a:rPr>
                            <m:t>Δ</m:t>
                          </m:r>
                        </m:den>
                      </m:f>
                    </m:oMath>
                  </m:oMathPara>
                </a14:m>
                <a:endParaRPr lang="de-CH" sz="2000" dirty="0">
                  <a:latin typeface="Raleway" panose="020B0003030101060003" pitchFamily="34"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33139" y="2417906"/>
                <a:ext cx="3395296" cy="687752"/>
              </a:xfrm>
              <a:prstGeom prst="rect">
                <a:avLst/>
              </a:prstGeom>
              <a:blipFill>
                <a:blip r:embed="rId4"/>
                <a:stretch>
                  <a:fillRect/>
                </a:stretch>
              </a:blipFill>
            </p:spPr>
            <p:txBody>
              <a:bodyPr/>
              <a:lstStyle/>
              <a:p>
                <a:r>
                  <a:rPr lang="en-VI">
                    <a:noFill/>
                  </a:rPr>
                  <a:t> </a:t>
                </a:r>
              </a:p>
            </p:txBody>
          </p:sp>
        </mc:Fallback>
      </mc:AlternateContent>
      <p:sp>
        <p:nvSpPr>
          <p:cNvPr id="47" name="Isosceles Triangle 46"/>
          <p:cNvSpPr/>
          <p:nvPr/>
        </p:nvSpPr>
        <p:spPr bwMode="auto">
          <a:xfrm>
            <a:off x="2830547" y="2495012"/>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p:cNvSpPr/>
          <p:nvPr/>
        </p:nvSpPr>
        <p:spPr bwMode="auto">
          <a:xfrm>
            <a:off x="4602572" y="374721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48"/>
          <p:cNvCxnSpPr>
            <a:cxnSpLocks/>
            <a:endCxn id="47" idx="0"/>
          </p:cNvCxnSpPr>
          <p:nvPr/>
        </p:nvCxnSpPr>
        <p:spPr bwMode="auto">
          <a:xfrm rot="10800000" flipV="1">
            <a:off x="2892599" y="2214204"/>
            <a:ext cx="527273" cy="280808"/>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6" name="TextBox 25"/>
              <p:cNvSpPr txBox="1"/>
              <p:nvPr/>
            </p:nvSpPr>
            <p:spPr>
              <a:xfrm>
                <a:off x="827088" y="3501008"/>
                <a:ext cx="4032250" cy="1323439"/>
              </a:xfrm>
              <a:prstGeom prst="rect">
                <a:avLst/>
              </a:prstGeom>
              <a:noFill/>
            </p:spPr>
            <p:txBody>
              <a:bodyPr wrap="none" lIns="0" tIns="0" rIns="0" bIns="0" rtlCol="0">
                <a:noAutofit/>
              </a:bodyPr>
              <a:lstStyle/>
              <a:p>
                <a:pPr>
                  <a:lnSpc>
                    <a:spcPct val="110000"/>
                  </a:lnSpc>
                  <a:spcBef>
                    <a:spcPts val="0"/>
                  </a:spcBef>
                </a:pPr>
                <a:r>
                  <a:rPr lang="en-US" sz="2000" b="1" dirty="0">
                    <a:latin typeface="+mn-lt"/>
                  </a:rPr>
                  <a:t>Over many replications </a:t>
                </a:r>
                <a14:m>
                  <m:oMath xmlns:m="http://schemas.openxmlformats.org/officeDocument/2006/math">
                    <m:sSub>
                      <m:sSubPr>
                        <m:ctrlPr>
                          <a:rPr lang="en-US" sz="2000" i="1">
                            <a:latin typeface="Cambria Math"/>
                          </a:rPr>
                        </m:ctrlPr>
                      </m:sSubPr>
                      <m:e>
                        <m:r>
                          <a:rPr lang="en-US" sz="2000" i="1">
                            <a:latin typeface="Cambria Math"/>
                          </a:rPr>
                          <m:t>𝑁</m:t>
                        </m:r>
                      </m:e>
                      <m:sub>
                        <m:r>
                          <a:rPr lang="en-US" sz="2000" b="0" i="1" smtClean="0">
                            <a:latin typeface="Cambria Math" panose="02040503050406030204" pitchFamily="18" charset="0"/>
                          </a:rPr>
                          <m:t>𝑅</m:t>
                        </m:r>
                      </m:sub>
                    </m:sSub>
                  </m:oMath>
                </a14:m>
                <a:r>
                  <a:rPr lang="en-US" sz="2000" b="1" dirty="0">
                    <a:latin typeface="+mn-lt"/>
                  </a:rPr>
                  <a:t>,</a:t>
                </a:r>
                <a:br>
                  <a:rPr lang="en-US" sz="2000" b="1" dirty="0">
                    <a:latin typeface="+mn-lt"/>
                  </a:rPr>
                </a:br>
                <a:r>
                  <a:rPr lang="en-US" sz="2000" dirty="0">
                    <a:latin typeface="+mn-lt"/>
                  </a:rPr>
                  <a:t>the statistics of </a:t>
                </a:r>
                <a14:m>
                  <m:oMath xmlns:m="http://schemas.openxmlformats.org/officeDocument/2006/math">
                    <m:r>
                      <a:rPr lang="en-US" sz="2000" b="0" i="1" smtClean="0">
                        <a:latin typeface="Cambria Math"/>
                      </a:rPr>
                      <m:t>𝐸</m:t>
                    </m:r>
                    <m:sSub>
                      <m:sSubPr>
                        <m:ctrlPr>
                          <a:rPr lang="en-US" sz="2000" b="0" i="1" smtClean="0">
                            <a:latin typeface="Cambria Math"/>
                          </a:rPr>
                        </m:ctrlPr>
                      </m:sSubPr>
                      <m:e>
                        <m:r>
                          <a:rPr lang="en-US" sz="2000" b="0" i="1" smtClean="0">
                            <a:latin typeface="Cambria Math"/>
                          </a:rPr>
                          <m:t>𝐸</m:t>
                        </m:r>
                      </m:e>
                      <m:sub>
                        <m:r>
                          <a:rPr lang="en-US" sz="2000" b="0" i="1" smtClean="0">
                            <a:latin typeface="Cambria Math"/>
                          </a:rPr>
                          <m:t>𝑑</m:t>
                        </m:r>
                      </m:sub>
                    </m:sSub>
                    <m:r>
                      <a:rPr lang="en-US" sz="2000" b="0" i="1" smtClean="0">
                        <a:latin typeface="Cambria Math"/>
                      </a:rPr>
                      <m:t> </m:t>
                    </m:r>
                  </m:oMath>
                </a14:m>
                <a:r>
                  <a:rPr lang="en-US" sz="2000" kern="1000" spc="30" dirty="0">
                    <a:latin typeface="+mn-lt"/>
                    <a:cs typeface="Franklin Gothic Book"/>
                  </a:rPr>
                  <a:t>is</a:t>
                </a:r>
                <a:br>
                  <a:rPr lang="en-US" sz="2000" kern="1000" spc="30" dirty="0">
                    <a:latin typeface="+mn-lt"/>
                    <a:cs typeface="Franklin Gothic Book"/>
                  </a:rPr>
                </a:br>
                <a:r>
                  <a:rPr lang="en-US" sz="2000" kern="1000" spc="30" dirty="0">
                    <a:latin typeface="+mn-lt"/>
                    <a:cs typeface="Franklin Gothic Book"/>
                  </a:rPr>
                  <a:t>a </a:t>
                </a:r>
                <a:r>
                  <a:rPr lang="en-US" sz="2000" b="1" kern="1000" spc="30" dirty="0">
                    <a:latin typeface="+mn-lt"/>
                    <a:cs typeface="Franklin Gothic Book"/>
                  </a:rPr>
                  <a:t>global</a:t>
                </a:r>
                <a:r>
                  <a:rPr lang="en-US" sz="2000" kern="1000" spc="30" dirty="0">
                    <a:latin typeface="+mn-lt"/>
                    <a:cs typeface="Franklin Gothic Book"/>
                  </a:rPr>
                  <a:t> sensitivity measure</a:t>
                </a:r>
                <a:br>
                  <a:rPr lang="en-US" sz="2000" kern="1000" spc="30" dirty="0">
                    <a:latin typeface="+mn-lt"/>
                    <a:cs typeface="Franklin Gothic Book"/>
                  </a:rPr>
                </a:br>
                <a:r>
                  <a:rPr lang="en-US" sz="2000" kern="1000" spc="30" dirty="0">
                    <a:latin typeface="+mn-lt"/>
                    <a:cs typeface="Franklin Gothic Book"/>
                  </a:rPr>
                  <a:t>for </a:t>
                </a:r>
                <a:r>
                  <a:rPr lang="en-US" sz="2000" b="1" kern="1000" spc="30" dirty="0">
                    <a:latin typeface="+mn-lt"/>
                    <a:cs typeface="Franklin Gothic Book"/>
                  </a:rPr>
                  <a:t>importance ranking</a:t>
                </a:r>
              </a:p>
            </p:txBody>
          </p:sp>
        </mc:Choice>
        <mc:Fallback xmlns="">
          <p:sp>
            <p:nvSpPr>
              <p:cNvPr id="26" name="TextBox 25"/>
              <p:cNvSpPr txBox="1">
                <a:spLocks noRot="1" noChangeAspect="1" noMove="1" noResize="1" noEditPoints="1" noAdjustHandles="1" noChangeArrowheads="1" noChangeShapeType="1" noTextEdit="1"/>
              </p:cNvSpPr>
              <p:nvPr/>
            </p:nvSpPr>
            <p:spPr>
              <a:xfrm>
                <a:off x="827088" y="3501008"/>
                <a:ext cx="4032250" cy="1323439"/>
              </a:xfrm>
              <a:prstGeom prst="rect">
                <a:avLst/>
              </a:prstGeom>
              <a:blipFill>
                <a:blip r:embed="rId5"/>
                <a:stretch>
                  <a:fillRect l="-3933" t="-5069" b="-11982"/>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2408244" y="4797152"/>
                <a:ext cx="2451787" cy="8697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800" i="1" smtClean="0">
                              <a:latin typeface="Cambria Math"/>
                            </a:rPr>
                          </m:ctrlPr>
                        </m:sSubSupPr>
                        <m:e>
                          <m:r>
                            <a:rPr lang="en-US" sz="1800" i="1">
                              <a:latin typeface="Cambria Math"/>
                            </a:rPr>
                            <m:t>𝜇</m:t>
                          </m:r>
                        </m:e>
                        <m:sub>
                          <m:r>
                            <a:rPr lang="en-US" sz="1800" b="0" i="1" smtClean="0">
                              <a:latin typeface="Cambria Math"/>
                            </a:rPr>
                            <m:t>𝑑</m:t>
                          </m:r>
                        </m:sub>
                        <m:sup>
                          <m:r>
                            <a:rPr lang="en-US" sz="1800" i="1">
                              <a:latin typeface="Cambria Math"/>
                            </a:rPr>
                            <m:t>∗</m:t>
                          </m:r>
                        </m:sup>
                      </m:sSubSup>
                      <m:r>
                        <a:rPr lang="en-US" sz="1800" i="1">
                          <a:latin typeface="Cambria Math"/>
                        </a:rPr>
                        <m:t>=</m:t>
                      </m:r>
                      <m:f>
                        <m:fPr>
                          <m:ctrlPr>
                            <a:rPr lang="en-US" sz="1800" i="1">
                              <a:latin typeface="Cambria Math"/>
                            </a:rPr>
                          </m:ctrlPr>
                        </m:fPr>
                        <m:num>
                          <m:r>
                            <a:rPr lang="en-US" sz="1800" i="1">
                              <a:latin typeface="Cambria Math"/>
                            </a:rPr>
                            <m:t>1</m:t>
                          </m:r>
                        </m:num>
                        <m:den>
                          <m:sSub>
                            <m:sSubPr>
                              <m:ctrlPr>
                                <a:rPr lang="en-US" sz="1800" b="0" i="1" smtClean="0">
                                  <a:latin typeface="Cambria Math"/>
                                </a:rPr>
                              </m:ctrlPr>
                            </m:sSubPr>
                            <m:e>
                              <m:r>
                                <a:rPr lang="en-US" sz="1800" b="0" i="1" smtClean="0">
                                  <a:latin typeface="Cambria Math"/>
                                </a:rPr>
                                <m:t>𝑁</m:t>
                              </m:r>
                            </m:e>
                            <m:sub>
                              <m:r>
                                <a:rPr lang="en-US" sz="1800" b="0" i="1" smtClean="0">
                                  <a:latin typeface="Cambria Math"/>
                                </a:rPr>
                                <m:t>𝑅</m:t>
                              </m:r>
                            </m:sub>
                          </m:sSub>
                        </m:den>
                      </m:f>
                      <m:nary>
                        <m:naryPr>
                          <m:chr m:val="∑"/>
                          <m:ctrlPr>
                            <a:rPr lang="en-US" sz="1800" i="1">
                              <a:latin typeface="Cambria Math"/>
                            </a:rPr>
                          </m:ctrlPr>
                        </m:naryPr>
                        <m:sub>
                          <m:r>
                            <a:rPr lang="en-US" sz="1800" b="0" i="1" smtClean="0">
                              <a:latin typeface="Cambria Math"/>
                            </a:rPr>
                            <m:t>𝑟</m:t>
                          </m:r>
                          <m:r>
                            <a:rPr lang="en-US" sz="1800" i="1">
                              <a:latin typeface="Cambria Math"/>
                            </a:rPr>
                            <m:t>=1</m:t>
                          </m:r>
                        </m:sub>
                        <m:sup>
                          <m:sSub>
                            <m:sSubPr>
                              <m:ctrlPr>
                                <a:rPr lang="en-US" sz="1800" b="0" i="1" smtClean="0">
                                  <a:latin typeface="Cambria Math"/>
                                </a:rPr>
                              </m:ctrlPr>
                            </m:sSubPr>
                            <m:e>
                              <m:r>
                                <a:rPr lang="en-US" sz="1800" b="0" i="1" smtClean="0">
                                  <a:latin typeface="Cambria Math"/>
                                </a:rPr>
                                <m:t>𝑁</m:t>
                              </m:r>
                            </m:e>
                            <m:sub>
                              <m:r>
                                <a:rPr lang="en-US" sz="1800" b="0" i="1" smtClean="0">
                                  <a:latin typeface="Cambria Math"/>
                                </a:rPr>
                                <m:t>𝑅</m:t>
                              </m:r>
                            </m:sub>
                          </m:sSub>
                        </m:sup>
                        <m:e>
                          <m:sSubSup>
                            <m:sSubSupPr>
                              <m:ctrlPr>
                                <a:rPr lang="en-US" sz="1800" i="1">
                                  <a:latin typeface="Cambria Math"/>
                                </a:rPr>
                              </m:ctrlPr>
                            </m:sSubSupPr>
                            <m:e>
                              <m:r>
                                <a:rPr lang="en-US" sz="1800" i="1">
                                  <a:latin typeface="Cambria Math"/>
                                </a:rPr>
                                <m:t>|</m:t>
                              </m:r>
                              <m:r>
                                <a:rPr lang="en-US" sz="1800" i="1">
                                  <a:latin typeface="Cambria Math"/>
                                </a:rPr>
                                <m:t>𝐸𝐸</m:t>
                              </m:r>
                            </m:e>
                            <m:sub>
                              <m:r>
                                <a:rPr lang="en-US" sz="1800" b="0" i="1" smtClean="0">
                                  <a:latin typeface="Cambria Math"/>
                                </a:rPr>
                                <m:t>𝑑</m:t>
                              </m:r>
                            </m:sub>
                            <m:sup>
                              <m:r>
                                <a:rPr lang="en-US" sz="1800" b="0" i="1" smtClean="0">
                                  <a:latin typeface="Cambria Math"/>
                                </a:rPr>
                                <m:t>𝑟</m:t>
                              </m:r>
                            </m:sup>
                          </m:sSubSup>
                          <m:r>
                            <a:rPr lang="en-US" sz="1800" i="1">
                              <a:latin typeface="Cambria Math"/>
                            </a:rPr>
                            <m:t>|</m:t>
                          </m:r>
                        </m:e>
                      </m:nary>
                    </m:oMath>
                  </m:oMathPara>
                </a14:m>
                <a:endParaRPr lang="en-US" sz="1800" dirty="0"/>
              </a:p>
            </p:txBody>
          </p:sp>
        </mc:Choice>
        <mc:Fallback xmlns="">
          <p:sp>
            <p:nvSpPr>
              <p:cNvPr id="28" name="TextBox 27"/>
              <p:cNvSpPr txBox="1">
                <a:spLocks noRot="1" noChangeAspect="1" noMove="1" noResize="1" noEditPoints="1" noAdjustHandles="1" noChangeArrowheads="1" noChangeShapeType="1" noTextEdit="1"/>
              </p:cNvSpPr>
              <p:nvPr/>
            </p:nvSpPr>
            <p:spPr>
              <a:xfrm>
                <a:off x="2408244" y="4797152"/>
                <a:ext cx="2451787" cy="869725"/>
              </a:xfrm>
              <a:prstGeom prst="rect">
                <a:avLst/>
              </a:prstGeom>
              <a:blipFill>
                <a:blip r:embed="rId6"/>
                <a:stretch>
                  <a:fillRect/>
                </a:stretch>
              </a:blipFill>
            </p:spPr>
            <p:txBody>
              <a:bodyPr/>
              <a:lstStyle/>
              <a:p>
                <a:r>
                  <a:rPr lang="en-VI">
                    <a:noFill/>
                  </a:rPr>
                  <a:t> </a:t>
                </a:r>
              </a:p>
            </p:txBody>
          </p:sp>
        </mc:Fallback>
      </mc:AlternateContent>
      <p:sp>
        <p:nvSpPr>
          <p:cNvPr id="29" name="TextBox 28"/>
          <p:cNvSpPr txBox="1"/>
          <p:nvPr/>
        </p:nvSpPr>
        <p:spPr>
          <a:xfrm>
            <a:off x="1042987" y="4797152"/>
            <a:ext cx="1528518" cy="869725"/>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Mean of</a:t>
            </a:r>
            <a:br>
              <a:rPr lang="en-US" sz="1800" kern="1000" spc="30" dirty="0">
                <a:latin typeface="+mn-lt"/>
                <a:cs typeface="Franklin Gothic Book"/>
              </a:rPr>
            </a:br>
            <a:r>
              <a:rPr lang="en-US" sz="1800" kern="1000" spc="30" dirty="0">
                <a:latin typeface="+mn-lt"/>
                <a:cs typeface="Franklin Gothic Book"/>
              </a:rPr>
              <a:t>absolute value</a:t>
            </a:r>
          </a:p>
        </p:txBody>
      </p:sp>
      <p:sp>
        <p:nvSpPr>
          <p:cNvPr id="15" name="TextBox 14">
            <a:extLst>
              <a:ext uri="{FF2B5EF4-FFF2-40B4-BE49-F238E27FC236}">
                <a16:creationId xmlns:a16="http://schemas.microsoft.com/office/drawing/2014/main" xmlns="" id="{F816E1DD-CA84-428C-B577-DA5A91AEDA49}"/>
              </a:ext>
            </a:extLst>
          </p:cNvPr>
          <p:cNvSpPr txBox="1"/>
          <p:nvPr/>
        </p:nvSpPr>
        <p:spPr>
          <a:xfrm>
            <a:off x="3480590" y="3096797"/>
            <a:ext cx="1378748" cy="340619"/>
          </a:xfrm>
          <a:prstGeom prst="rect">
            <a:avLst/>
          </a:prstGeom>
          <a:noFill/>
        </p:spPr>
        <p:txBody>
          <a:bodyPr wrap="none" lIns="0" tIns="0" rIns="0" bIns="0" rtlCol="0" anchor="ctr">
            <a:noAutofit/>
          </a:bodyPr>
          <a:lstStyle/>
          <a:p>
            <a:pPr>
              <a:lnSpc>
                <a:spcPct val="110000"/>
              </a:lnSpc>
              <a:spcBef>
                <a:spcPts val="0"/>
              </a:spcBef>
            </a:pPr>
            <a:r>
              <a:rPr lang="en-US" sz="1800" kern="1000" spc="30" dirty="0">
                <a:solidFill>
                  <a:srgbClr val="686868"/>
                </a:solidFill>
                <a:latin typeface="+mn-lt"/>
                <a:cs typeface="Franklin Gothic Book"/>
              </a:rPr>
              <a:t> Grid size</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xmlns="" id="{0A01E5FB-2B03-4926-8887-9EABC0554F6E}"/>
                  </a:ext>
                </a:extLst>
              </p:cNvPr>
              <p:cNvSpPr/>
              <p:nvPr/>
            </p:nvSpPr>
            <p:spPr>
              <a:xfrm>
                <a:off x="5398925" y="2348880"/>
                <a:ext cx="2787494" cy="7716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ea typeface="Cambria Math" panose="02040503050406030204" pitchFamily="18" charset="0"/>
                        </a:rPr>
                        <m:t>𝑆</m:t>
                      </m:r>
                      <m:sSub>
                        <m:sSubPr>
                          <m:ctrlPr>
                            <a:rPr lang="en-US" sz="2000" i="1">
                              <a:latin typeface="Cambria Math"/>
                              <a:ea typeface="Cambria Math" panose="02040503050406030204" pitchFamily="18" charset="0"/>
                            </a:rPr>
                          </m:ctrlPr>
                        </m:sSubPr>
                        <m:e>
                          <m:r>
                            <a:rPr lang="en-US" sz="2000" i="1">
                              <a:latin typeface="Cambria Math"/>
                              <a:ea typeface="Cambria Math" panose="02040503050406030204" pitchFamily="18" charset="0"/>
                            </a:rPr>
                            <m:t>𝑇</m:t>
                          </m:r>
                        </m:e>
                        <m:sub>
                          <m:r>
                            <a:rPr lang="en-US" sz="2000" b="0" i="1" smtClean="0">
                              <a:latin typeface="Cambria Math"/>
                              <a:ea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f>
                        <m:fPr>
                          <m:ctrlPr>
                            <a:rPr lang="en-US" sz="2000" i="1">
                              <a:latin typeface="Cambria Math"/>
                              <a:ea typeface="Cambria Math" panose="02040503050406030204" pitchFamily="18" charset="0"/>
                            </a:rPr>
                          </m:ctrlPr>
                        </m:fPr>
                        <m:num>
                          <m:sSub>
                            <m:sSubPr>
                              <m:ctrlPr>
                                <a:rPr lang="en-US" sz="2000" i="1">
                                  <a:latin typeface="Cambria Math"/>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r>
                                <a:rPr lang="en-US" sz="2000" b="0" i="1" smtClean="0">
                                  <a:latin typeface="Cambria Math"/>
                                  <a:ea typeface="Cambria Math" panose="02040503050406030204" pitchFamily="18" charset="0"/>
                                </a:rPr>
                                <m:t>~</m:t>
                              </m:r>
                              <m:r>
                                <a:rPr lang="en-US" sz="2000" i="1">
                                  <a:latin typeface="Cambria Math"/>
                                  <a:ea typeface="Cambria Math" panose="02040503050406030204" pitchFamily="18" charset="0"/>
                                </a:rPr>
                                <m:t>𝑑</m:t>
                              </m:r>
                            </m:sub>
                          </m:sSub>
                          <m:d>
                            <m:dPr>
                              <m:begChr m:val="["/>
                              <m:endChr m:val="]"/>
                              <m:ctrlPr>
                                <a:rPr lang="en-US" sz="2000" i="1">
                                  <a:latin typeface="Cambria Math"/>
                                  <a:ea typeface="Cambria Math" panose="02040503050406030204" pitchFamily="18" charset="0"/>
                                </a:rPr>
                              </m:ctrlPr>
                            </m:dPr>
                            <m:e>
                              <m:sSub>
                                <m:sSubPr>
                                  <m:ctrlPr>
                                    <a:rPr lang="en-US" sz="2000" i="1">
                                      <a:latin typeface="Cambria Math"/>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𝕍</m:t>
                                  </m:r>
                                </m:e>
                                <m:sub>
                                  <m:r>
                                    <a:rPr lang="en-US" sz="2000" i="1">
                                      <a:latin typeface="Cambria Math"/>
                                      <a:ea typeface="Cambria Math" panose="02040503050406030204" pitchFamily="18" charset="0"/>
                                    </a:rPr>
                                    <m:t>𝑑</m:t>
                                  </m:r>
                                </m:sub>
                              </m:sSub>
                              <m:d>
                                <m:dPr>
                                  <m:begChr m:val="["/>
                                  <m:endChr m:val="]"/>
                                  <m:ctrlPr>
                                    <a:rPr lang="en-US" sz="2000" i="1">
                                      <a:latin typeface="Cambria Math"/>
                                      <a:ea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𝑌</m:t>
                                  </m:r>
                                </m:e>
                                <m:e>
                                  <m:sSub>
                                    <m:sSubPr>
                                      <m:ctrlPr>
                                        <a:rPr lang="en-US" sz="2000" b="1" i="1">
                                          <a:latin typeface="Cambria Math"/>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𝑿</m:t>
                                      </m:r>
                                    </m:e>
                                    <m:sub>
                                      <m:r>
                                        <a:rPr lang="en-US" sz="2000" b="1" i="1">
                                          <a:latin typeface="Cambria Math"/>
                                          <a:ea typeface="Cambria Math" panose="02040503050406030204" pitchFamily="18" charset="0"/>
                                        </a:rPr>
                                        <m:t>~</m:t>
                                      </m:r>
                                      <m:r>
                                        <a:rPr lang="en-US" sz="2000" b="0" i="1" smtClean="0">
                                          <a:latin typeface="Cambria Math"/>
                                          <a:ea typeface="Cambria Math" panose="02040503050406030204" pitchFamily="18" charset="0"/>
                                        </a:rPr>
                                        <m:t>𝑑</m:t>
                                      </m:r>
                                    </m:sub>
                                  </m:sSub>
                                </m:e>
                              </m:d>
                            </m:e>
                          </m:d>
                        </m:num>
                        <m:den>
                          <m:r>
                            <a:rPr lang="en-US" sz="2000" i="1">
                              <a:latin typeface="Cambria Math" panose="02040503050406030204" pitchFamily="18" charset="0"/>
                              <a:ea typeface="Cambria Math" panose="02040503050406030204" pitchFamily="18" charset="0"/>
                            </a:rPr>
                            <m:t>𝕍</m:t>
                          </m:r>
                          <m:d>
                            <m:dPr>
                              <m:begChr m:val="["/>
                              <m:endChr m:val="]"/>
                              <m:ctrlPr>
                                <a:rPr lang="en-US" sz="2000" i="1">
                                  <a:latin typeface="Cambria Math"/>
                                  <a:ea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𝑌</m:t>
                              </m:r>
                            </m:e>
                          </m:d>
                        </m:den>
                      </m:f>
                    </m:oMath>
                  </m:oMathPara>
                </a14:m>
                <a:endParaRPr lang="en-US" sz="2000" dirty="0"/>
              </a:p>
            </p:txBody>
          </p:sp>
        </mc:Choice>
        <mc:Fallback xmlns="">
          <p:sp>
            <p:nvSpPr>
              <p:cNvPr id="16" name="Rectangle 15">
                <a:extLst>
                  <a:ext uri="{FF2B5EF4-FFF2-40B4-BE49-F238E27FC236}">
                    <a16:creationId xmlns:a16="http://schemas.microsoft.com/office/drawing/2014/main" id="{0A01E5FB-2B03-4926-8887-9EABC0554F6E}"/>
                  </a:ext>
                </a:extLst>
              </p:cNvPr>
              <p:cNvSpPr>
                <a:spLocks noRot="1" noChangeAspect="1" noMove="1" noResize="1" noEditPoints="1" noAdjustHandles="1" noChangeArrowheads="1" noChangeShapeType="1" noTextEdit="1"/>
              </p:cNvSpPr>
              <p:nvPr/>
            </p:nvSpPr>
            <p:spPr>
              <a:xfrm>
                <a:off x="5398925" y="2348880"/>
                <a:ext cx="2787494" cy="771686"/>
              </a:xfrm>
              <a:prstGeom prst="rect">
                <a:avLst/>
              </a:prstGeom>
              <a:blipFill>
                <a:blip r:embed="rId7"/>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xmlns="" id="{11FE092C-72A4-4A1C-9749-FDC6B5714C54}"/>
                  </a:ext>
                </a:extLst>
              </p:cNvPr>
              <p:cNvSpPr/>
              <p:nvPr/>
            </p:nvSpPr>
            <p:spPr>
              <a:xfrm>
                <a:off x="5002909" y="3511285"/>
                <a:ext cx="4106166" cy="1323439"/>
              </a:xfrm>
              <a:prstGeom prst="rect">
                <a:avLst/>
              </a:prstGeom>
            </p:spPr>
            <p:txBody>
              <a:bodyPr wrap="square">
                <a:spAutoFit/>
              </a:bodyPr>
              <a:lstStyle/>
              <a:p>
                <a:r>
                  <a:rPr lang="en-US" sz="2000" dirty="0">
                    <a:latin typeface="+mn-lt"/>
                  </a:rPr>
                  <a:t>Output variance left if all parameters,</a:t>
                </a:r>
                <a:br>
                  <a:rPr lang="en-US" sz="2000" dirty="0">
                    <a:latin typeface="+mn-lt"/>
                  </a:rPr>
                </a:br>
                <a:r>
                  <a:rPr lang="en-US" sz="2000" b="1" dirty="0">
                    <a:latin typeface="+mn-lt"/>
                  </a:rPr>
                  <a:t>except</a:t>
                </a:r>
                <a:r>
                  <a:rPr lang="en-US" sz="2000" dirty="0">
                    <a:latin typeface="+mn-lt"/>
                  </a:rPr>
                  <a:t> </a:t>
                </a:r>
                <a14:m>
                  <m:oMath xmlns:m="http://schemas.openxmlformats.org/officeDocument/2006/math">
                    <m:sSub>
                      <m:sSubPr>
                        <m:ctrlPr>
                          <a:rPr lang="en-US" sz="2000" b="0" i="1" smtClean="0">
                            <a:latin typeface="Cambria Math"/>
                          </a:rPr>
                        </m:ctrlPr>
                      </m:sSubPr>
                      <m:e>
                        <m:r>
                          <a:rPr lang="en-US" sz="2000" b="0" i="1" smtClean="0">
                            <a:latin typeface="Cambria Math"/>
                          </a:rPr>
                          <m:t>𝑥</m:t>
                        </m:r>
                      </m:e>
                      <m:sub>
                        <m:r>
                          <a:rPr lang="en-US" sz="2000" b="0" i="1" smtClean="0">
                            <a:latin typeface="Cambria Math"/>
                          </a:rPr>
                          <m:t>𝑑</m:t>
                        </m:r>
                      </m:sub>
                    </m:sSub>
                  </m:oMath>
                </a14:m>
                <a:r>
                  <a:rPr lang="en-US" sz="2000" dirty="0">
                    <a:latin typeface="+mn-lt"/>
                  </a:rPr>
                  <a:t> are fixed.</a:t>
                </a:r>
                <a:br>
                  <a:rPr lang="en-US" sz="2000" dirty="0">
                    <a:latin typeface="+mn-lt"/>
                  </a:rPr>
                </a:br>
                <a:r>
                  <a:rPr lang="en-US" sz="2000" dirty="0">
                    <a:latin typeface="+mn-lt"/>
                  </a:rPr>
                  <a:t>If small, then </a:t>
                </a:r>
                <a14:m>
                  <m:oMath xmlns:m="http://schemas.openxmlformats.org/officeDocument/2006/math">
                    <m:sSub>
                      <m:sSubPr>
                        <m:ctrlPr>
                          <a:rPr lang="en-US" sz="2000" b="0" i="1" smtClean="0">
                            <a:latin typeface="Cambria Math"/>
                          </a:rPr>
                        </m:ctrlPr>
                      </m:sSubPr>
                      <m:e>
                        <m:r>
                          <a:rPr lang="en-US" sz="2000" b="0" i="1" smtClean="0">
                            <a:latin typeface="Cambria Math"/>
                          </a:rPr>
                          <m:t>𝑥</m:t>
                        </m:r>
                      </m:e>
                      <m:sub>
                        <m:r>
                          <a:rPr lang="en-US" sz="2000" b="0" i="1" smtClean="0">
                            <a:latin typeface="Cambria Math"/>
                          </a:rPr>
                          <m:t>𝑑</m:t>
                        </m:r>
                      </m:sub>
                    </m:sSub>
                    <m:r>
                      <a:rPr lang="en-US" sz="2000" b="0" i="1" smtClean="0">
                        <a:latin typeface="Cambria Math"/>
                      </a:rPr>
                      <m:t> </m:t>
                    </m:r>
                  </m:oMath>
                </a14:m>
                <a:r>
                  <a:rPr lang="en-US" sz="2000" dirty="0">
                    <a:latin typeface="+mn-lt"/>
                  </a:rPr>
                  <a:t>is less influential</a:t>
                </a:r>
                <a:br>
                  <a:rPr lang="en-US" sz="2000" dirty="0">
                    <a:latin typeface="+mn-lt"/>
                  </a:rPr>
                </a:br>
                <a:r>
                  <a:rPr lang="en-US" sz="2000" dirty="0">
                    <a:latin typeface="+mn-lt"/>
                  </a:rPr>
                  <a:t>and </a:t>
                </a:r>
                <a:r>
                  <a:rPr lang="en-US" sz="2000" b="1" dirty="0">
                    <a:latin typeface="+mn-lt"/>
                  </a:rPr>
                  <a:t>can be fixed</a:t>
                </a:r>
                <a:r>
                  <a:rPr lang="en-US" sz="2000" dirty="0">
                    <a:latin typeface="+mn-lt"/>
                  </a:rPr>
                  <a:t>.</a:t>
                </a:r>
                <a:endParaRPr lang="en-US" sz="2000" b="1" dirty="0">
                  <a:latin typeface="+mn-lt"/>
                </a:endParaRPr>
              </a:p>
            </p:txBody>
          </p:sp>
        </mc:Choice>
        <mc:Fallback xmlns="">
          <p:sp>
            <p:nvSpPr>
              <p:cNvPr id="17" name="Rectangle 16">
                <a:extLst>
                  <a:ext uri="{FF2B5EF4-FFF2-40B4-BE49-F238E27FC236}">
                    <a16:creationId xmlns:a16="http://schemas.microsoft.com/office/drawing/2014/main" id="{11FE092C-72A4-4A1C-9749-FDC6B5714C54}"/>
                  </a:ext>
                </a:extLst>
              </p:cNvPr>
              <p:cNvSpPr>
                <a:spLocks noRot="1" noChangeAspect="1" noMove="1" noResize="1" noEditPoints="1" noAdjustHandles="1" noChangeArrowheads="1" noChangeShapeType="1" noTextEdit="1"/>
              </p:cNvSpPr>
              <p:nvPr/>
            </p:nvSpPr>
            <p:spPr>
              <a:xfrm>
                <a:off x="5002909" y="3511285"/>
                <a:ext cx="4106166" cy="1323439"/>
              </a:xfrm>
              <a:prstGeom prst="rect">
                <a:avLst/>
              </a:prstGeom>
              <a:blipFill>
                <a:blip r:embed="rId8"/>
                <a:stretch>
                  <a:fillRect l="-1634" t="-2765" r="-446" b="-7373"/>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4A346915-D16F-4F9A-A565-3F7799DF5C39}"/>
                  </a:ext>
                </a:extLst>
              </p:cNvPr>
              <p:cNvSpPr txBox="1"/>
              <p:nvPr/>
            </p:nvSpPr>
            <p:spPr>
              <a:xfrm>
                <a:off x="5003801" y="1584959"/>
                <a:ext cx="3816349" cy="403881"/>
              </a:xfrm>
              <a:prstGeom prst="rect">
                <a:avLst/>
              </a:prstGeom>
              <a:noFill/>
            </p:spPr>
            <p:txBody>
              <a:bodyPr wrap="none" lIns="0" tIns="0" rIns="0" bIns="0" rtlCol="0" anchor="ctr">
                <a:noAutofit/>
              </a:bodyPr>
              <a:lstStyle/>
              <a:p>
                <a:pPr>
                  <a:lnSpc>
                    <a:spcPct val="110000"/>
                  </a:lnSpc>
                  <a:spcBef>
                    <a:spcPts val="0"/>
                  </a:spcBef>
                </a:pPr>
                <a:r>
                  <a:rPr lang="en-US" sz="2000" b="1" dirty="0">
                    <a:latin typeface="+mn-lt"/>
                    <a:cs typeface="Franklin Gothic Book"/>
                  </a:rPr>
                  <a:t>Sobol’ total-effect index </a:t>
                </a:r>
                <a:r>
                  <a:rPr lang="en-US" sz="2000" dirty="0">
                    <a:latin typeface="+mn-lt"/>
                    <a:cs typeface="Franklin Gothic Book"/>
                  </a:rPr>
                  <a:t>for </a:t>
                </a:r>
                <a14:m>
                  <m:oMath xmlns:m="http://schemas.openxmlformats.org/officeDocument/2006/math">
                    <m:sSub>
                      <m:sSubPr>
                        <m:ctrlPr>
                          <a:rPr lang="en-US" sz="2000" b="0" i="1" smtClean="0">
                            <a:latin typeface="Cambria Math"/>
                            <a:cs typeface="Franklin Gothic Book"/>
                          </a:rPr>
                        </m:ctrlPr>
                      </m:sSubPr>
                      <m:e>
                        <m:r>
                          <a:rPr lang="en-US" sz="2000" b="0" i="1" smtClean="0">
                            <a:latin typeface="Cambria Math"/>
                            <a:cs typeface="Franklin Gothic Book"/>
                          </a:rPr>
                          <m:t>𝑥</m:t>
                        </m:r>
                      </m:e>
                      <m:sub>
                        <m:r>
                          <a:rPr lang="en-US" sz="2000" b="0" i="1" smtClean="0">
                            <a:latin typeface="Cambria Math"/>
                            <a:cs typeface="Franklin Gothic Book"/>
                          </a:rPr>
                          <m:t>𝑑</m:t>
                        </m:r>
                      </m:sub>
                    </m:sSub>
                  </m:oMath>
                </a14:m>
                <a:r>
                  <a:rPr lang="en-US" sz="2000" kern="1000" spc="30" dirty="0">
                    <a:latin typeface="+mn-lt"/>
                    <a:cs typeface="Franklin Gothic Book"/>
                  </a:rPr>
                  <a:t>:</a:t>
                </a:r>
              </a:p>
            </p:txBody>
          </p:sp>
        </mc:Choice>
        <mc:Fallback xmlns="">
          <p:sp>
            <p:nvSpPr>
              <p:cNvPr id="20" name="TextBox 19">
                <a:extLst>
                  <a:ext uri="{FF2B5EF4-FFF2-40B4-BE49-F238E27FC236}">
                    <a16:creationId xmlns:a16="http://schemas.microsoft.com/office/drawing/2014/main" id="{4A346915-D16F-4F9A-A565-3F7799DF5C39}"/>
                  </a:ext>
                </a:extLst>
              </p:cNvPr>
              <p:cNvSpPr txBox="1">
                <a:spLocks noRot="1" noChangeAspect="1" noMove="1" noResize="1" noEditPoints="1" noAdjustHandles="1" noChangeArrowheads="1" noChangeShapeType="1" noTextEdit="1"/>
              </p:cNvSpPr>
              <p:nvPr/>
            </p:nvSpPr>
            <p:spPr>
              <a:xfrm>
                <a:off x="5003801" y="1584959"/>
                <a:ext cx="3816349" cy="403881"/>
              </a:xfrm>
              <a:prstGeom prst="rect">
                <a:avLst/>
              </a:prstGeom>
              <a:blipFill>
                <a:blip r:embed="rId9"/>
                <a:stretch>
                  <a:fillRect l="-4153" t="-7576" b="-25758"/>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xmlns="" id="{43C99EEC-3377-4795-833D-3B06F1A7F0AA}"/>
                  </a:ext>
                </a:extLst>
              </p:cNvPr>
              <p:cNvSpPr txBox="1"/>
              <p:nvPr/>
            </p:nvSpPr>
            <p:spPr>
              <a:xfrm>
                <a:off x="2401225" y="5879317"/>
                <a:ext cx="217077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𝑁</m:t>
                      </m:r>
                      <m:r>
                        <a:rPr lang="en-US" sz="2000" i="1">
                          <a:latin typeface="Cambria Math"/>
                        </a:rPr>
                        <m:t>=</m:t>
                      </m:r>
                      <m:sSub>
                        <m:sSubPr>
                          <m:ctrlPr>
                            <a:rPr lang="en-US" sz="2000" b="0" i="1" smtClean="0">
                              <a:latin typeface="Cambria Math"/>
                            </a:rPr>
                          </m:ctrlPr>
                        </m:sSubPr>
                        <m:e>
                          <m:r>
                            <a:rPr lang="en-US" sz="2000" i="1" smtClean="0">
                              <a:latin typeface="Cambria Math"/>
                            </a:rPr>
                            <m:t>𝑁</m:t>
                          </m:r>
                        </m:e>
                        <m:sub>
                          <m:r>
                            <a:rPr lang="en-US" sz="2000" b="0" i="1" smtClean="0">
                              <a:latin typeface="Cambria Math"/>
                            </a:rPr>
                            <m:t>𝑅</m:t>
                          </m:r>
                        </m:sub>
                      </m:sSub>
                      <m:r>
                        <a:rPr lang="en-US" sz="2000" b="0" i="1" smtClean="0">
                          <a:latin typeface="Cambria Math"/>
                        </a:rPr>
                        <m:t>×(</m:t>
                      </m:r>
                      <m:r>
                        <a:rPr lang="en-US" sz="2000" b="0" i="1" smtClean="0">
                          <a:latin typeface="Cambria Math"/>
                        </a:rPr>
                        <m:t>𝐷</m:t>
                      </m:r>
                      <m:r>
                        <a:rPr lang="en-US" sz="2000" b="0" i="1" smtClean="0">
                          <a:latin typeface="Cambria Math"/>
                        </a:rPr>
                        <m:t>+1)</m:t>
                      </m:r>
                    </m:oMath>
                  </m:oMathPara>
                </a14:m>
                <a:endParaRPr lang="en-US" sz="2000" dirty="0"/>
              </a:p>
            </p:txBody>
          </p:sp>
        </mc:Choice>
        <mc:Fallback xmlns="">
          <p:sp>
            <p:nvSpPr>
              <p:cNvPr id="21" name="TextBox 20">
                <a:extLst>
                  <a:ext uri="{FF2B5EF4-FFF2-40B4-BE49-F238E27FC236}">
                    <a16:creationId xmlns:a16="http://schemas.microsoft.com/office/drawing/2014/main" id="{43C99EEC-3377-4795-833D-3B06F1A7F0AA}"/>
                  </a:ext>
                </a:extLst>
              </p:cNvPr>
              <p:cNvSpPr txBox="1">
                <a:spLocks noRot="1" noChangeAspect="1" noMove="1" noResize="1" noEditPoints="1" noAdjustHandles="1" noChangeArrowheads="1" noChangeShapeType="1" noTextEdit="1"/>
              </p:cNvSpPr>
              <p:nvPr/>
            </p:nvSpPr>
            <p:spPr>
              <a:xfrm>
                <a:off x="2401225" y="5879317"/>
                <a:ext cx="2170775" cy="400110"/>
              </a:xfrm>
              <a:prstGeom prst="rect">
                <a:avLst/>
              </a:prstGeom>
              <a:blipFill>
                <a:blip r:embed="rId10"/>
                <a:stretch>
                  <a:fillRect r="-562" b="-18182"/>
                </a:stretch>
              </a:blipFill>
            </p:spPr>
            <p:txBody>
              <a:bodyPr/>
              <a:lstStyle/>
              <a:p>
                <a:r>
                  <a:rPr lang="en-VI">
                    <a:noFill/>
                  </a:rPr>
                  <a:t> </a:t>
                </a:r>
              </a:p>
            </p:txBody>
          </p:sp>
        </mc:Fallback>
      </mc:AlternateContent>
      <p:sp>
        <p:nvSpPr>
          <p:cNvPr id="22" name="TextBox 21">
            <a:extLst>
              <a:ext uri="{FF2B5EF4-FFF2-40B4-BE49-F238E27FC236}">
                <a16:creationId xmlns:a16="http://schemas.microsoft.com/office/drawing/2014/main" xmlns="" id="{0C3CD2C7-CA5B-4B8A-8DC4-FC89FD446DF2}"/>
              </a:ext>
            </a:extLst>
          </p:cNvPr>
          <p:cNvSpPr txBox="1"/>
          <p:nvPr/>
        </p:nvSpPr>
        <p:spPr>
          <a:xfrm>
            <a:off x="249189" y="5561393"/>
            <a:ext cx="2152035" cy="1035959"/>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Computation cost</a:t>
            </a:r>
            <a:br>
              <a:rPr lang="en-US" sz="2000" b="1" kern="1000" spc="30" dirty="0">
                <a:latin typeface="+mn-lt"/>
                <a:cs typeface="Franklin Gothic Book"/>
              </a:rPr>
            </a:br>
            <a:r>
              <a:rPr lang="en-US" sz="2000" b="1" kern="1000" spc="30" dirty="0">
                <a:latin typeface="+mn-lt"/>
                <a:cs typeface="Franklin Gothic Book"/>
              </a:rPr>
              <a:t>(code runs)</a:t>
            </a:r>
          </a:p>
        </p:txBody>
      </p:sp>
      <p:sp>
        <p:nvSpPr>
          <p:cNvPr id="32" name="Isosceles Triangle 31">
            <a:extLst>
              <a:ext uri="{FF2B5EF4-FFF2-40B4-BE49-F238E27FC236}">
                <a16:creationId xmlns:a16="http://schemas.microsoft.com/office/drawing/2014/main" xmlns="" id="{2B319254-4CDD-4B84-87A6-9A14D4961631}"/>
              </a:ext>
            </a:extLst>
          </p:cNvPr>
          <p:cNvSpPr/>
          <p:nvPr/>
        </p:nvSpPr>
        <p:spPr bwMode="auto">
          <a:xfrm>
            <a:off x="3898921" y="570103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xmlns="" id="{4F2DF9DA-42FF-4311-A99B-B1264CC62CE8}"/>
                  </a:ext>
                </a:extLst>
              </p:cNvPr>
              <p:cNvSpPr txBox="1"/>
              <p:nvPr/>
            </p:nvSpPr>
            <p:spPr>
              <a:xfrm>
                <a:off x="5003801" y="5879383"/>
                <a:ext cx="21604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𝑁</m:t>
                      </m:r>
                      <m:r>
                        <a:rPr lang="en-US" sz="2000" i="1">
                          <a:latin typeface="Cambria Math"/>
                        </a:rPr>
                        <m:t>=</m:t>
                      </m:r>
                      <m:sSub>
                        <m:sSubPr>
                          <m:ctrlPr>
                            <a:rPr lang="en-US" sz="2000" b="0" i="1" smtClean="0">
                              <a:latin typeface="Cambria Math"/>
                            </a:rPr>
                          </m:ctrlPr>
                        </m:sSubPr>
                        <m:e>
                          <m:r>
                            <a:rPr lang="en-US" sz="2000" i="1" smtClean="0">
                              <a:latin typeface="Cambria Math"/>
                            </a:rPr>
                            <m:t>𝑁</m:t>
                          </m:r>
                        </m:e>
                        <m:sub>
                          <m:r>
                            <a:rPr lang="en-US" sz="2000" b="0" i="1" smtClean="0">
                              <a:latin typeface="Cambria Math" panose="02040503050406030204" pitchFamily="18" charset="0"/>
                            </a:rPr>
                            <m:t>𝑆</m:t>
                          </m:r>
                        </m:sub>
                      </m:sSub>
                      <m:r>
                        <a:rPr lang="en-US" sz="2000" b="0" i="1" smtClean="0">
                          <a:latin typeface="Cambria Math"/>
                        </a:rPr>
                        <m:t>×(</m:t>
                      </m:r>
                      <m:r>
                        <a:rPr lang="en-US" sz="2000" b="0" i="1" smtClean="0">
                          <a:latin typeface="Cambria Math"/>
                        </a:rPr>
                        <m:t>𝐷</m:t>
                      </m:r>
                      <m:r>
                        <a:rPr lang="en-US" sz="2000" b="0" i="1" smtClean="0">
                          <a:latin typeface="Cambria Math"/>
                        </a:rPr>
                        <m:t>+2)</m:t>
                      </m:r>
                    </m:oMath>
                  </m:oMathPara>
                </a14:m>
                <a:endParaRPr lang="en-US" sz="2000" dirty="0"/>
              </a:p>
            </p:txBody>
          </p:sp>
        </mc:Choice>
        <mc:Fallback xmlns="">
          <p:sp>
            <p:nvSpPr>
              <p:cNvPr id="34" name="TextBox 33">
                <a:extLst>
                  <a:ext uri="{FF2B5EF4-FFF2-40B4-BE49-F238E27FC236}">
                    <a16:creationId xmlns:a16="http://schemas.microsoft.com/office/drawing/2014/main" id="{4F2DF9DA-42FF-4311-A99B-B1264CC62CE8}"/>
                  </a:ext>
                </a:extLst>
              </p:cNvPr>
              <p:cNvSpPr txBox="1">
                <a:spLocks noRot="1" noChangeAspect="1" noMove="1" noResize="1" noEditPoints="1" noAdjustHandles="1" noChangeArrowheads="1" noChangeShapeType="1" noTextEdit="1"/>
              </p:cNvSpPr>
              <p:nvPr/>
            </p:nvSpPr>
            <p:spPr>
              <a:xfrm>
                <a:off x="5003801" y="5879383"/>
                <a:ext cx="2160487" cy="400110"/>
              </a:xfrm>
              <a:prstGeom prst="rect">
                <a:avLst/>
              </a:prstGeom>
              <a:blipFill>
                <a:blip r:embed="rId11"/>
                <a:stretch>
                  <a:fillRect r="-282" b="-18182"/>
                </a:stretch>
              </a:blipFill>
            </p:spPr>
            <p:txBody>
              <a:bodyPr/>
              <a:lstStyle/>
              <a:p>
                <a:r>
                  <a:rPr lang="en-VI">
                    <a:noFill/>
                  </a:rPr>
                  <a:t> </a:t>
                </a:r>
              </a:p>
            </p:txBody>
          </p:sp>
        </mc:Fallback>
      </mc:AlternateContent>
      <p:sp>
        <p:nvSpPr>
          <p:cNvPr id="39" name="Isosceles Triangle 38">
            <a:extLst>
              <a:ext uri="{FF2B5EF4-FFF2-40B4-BE49-F238E27FC236}">
                <a16:creationId xmlns:a16="http://schemas.microsoft.com/office/drawing/2014/main" xmlns="" id="{DD131023-F0C4-4A47-8089-A91A49E6E691}"/>
              </a:ext>
            </a:extLst>
          </p:cNvPr>
          <p:cNvSpPr/>
          <p:nvPr/>
        </p:nvSpPr>
        <p:spPr bwMode="auto">
          <a:xfrm>
            <a:off x="6735756" y="560472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 name="Rectangle 5">
            <a:extLst>
              <a:ext uri="{FF2B5EF4-FFF2-40B4-BE49-F238E27FC236}">
                <a16:creationId xmlns:a16="http://schemas.microsoft.com/office/drawing/2014/main" xmlns="" id="{D8C8C334-070C-4C58-93A3-4F84FFD80BF7}"/>
              </a:ext>
            </a:extLst>
          </p:cNvPr>
          <p:cNvSpPr/>
          <p:nvPr/>
        </p:nvSpPr>
        <p:spPr>
          <a:xfrm>
            <a:off x="5003800" y="4877967"/>
            <a:ext cx="4140200" cy="400110"/>
          </a:xfrm>
          <a:prstGeom prst="rect">
            <a:avLst/>
          </a:prstGeom>
        </p:spPr>
        <p:txBody>
          <a:bodyPr wrap="square">
            <a:spAutoFit/>
          </a:bodyPr>
          <a:lstStyle/>
          <a:p>
            <a:r>
              <a:rPr lang="en-US" sz="2000" dirty="0">
                <a:latin typeface="+mn-lt"/>
                <a:cs typeface="Franklin Gothic Book"/>
              </a:rPr>
              <a:t>Computed by </a:t>
            </a:r>
            <a:r>
              <a:rPr lang="en-US" sz="2000" b="1" dirty="0">
                <a:latin typeface="+mn-lt"/>
                <a:cs typeface="Franklin Gothic Book"/>
              </a:rPr>
              <a:t>Monte Carlo estimation </a:t>
            </a:r>
            <a:endParaRPr lang="x-none" sz="2000" dirty="0">
              <a:latin typeface="+mn-lt"/>
            </a:endParaRP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xmlns="" id="{37A15864-7C47-4D66-9282-6E130FAEB757}"/>
                  </a:ext>
                </a:extLst>
              </p:cNvPr>
              <p:cNvSpPr/>
              <p:nvPr/>
            </p:nvSpPr>
            <p:spPr>
              <a:xfrm>
                <a:off x="7284734" y="5517232"/>
                <a:ext cx="1755279" cy="1074268"/>
              </a:xfrm>
              <a:prstGeom prst="rect">
                <a:avLst/>
              </a:prstGeom>
              <a:solidFill>
                <a:srgbClr val="E5E5E5"/>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800" b="1" i="1" dirty="0" smtClean="0">
                              <a:latin typeface="Cambria Math"/>
                            </a:rPr>
                          </m:ctrlPr>
                        </m:sSubPr>
                        <m:e>
                          <m:r>
                            <a:rPr lang="en-US" sz="1800" b="1" i="1" dirty="0" smtClean="0">
                              <a:latin typeface="Cambria Math" panose="02040503050406030204" pitchFamily="18" charset="0"/>
                            </a:rPr>
                            <m:t>𝑵</m:t>
                          </m:r>
                        </m:e>
                        <m:sub>
                          <m:r>
                            <a:rPr lang="en-US" sz="1800" b="1" i="1" dirty="0" smtClean="0">
                              <a:latin typeface="Cambria Math" panose="02040503050406030204" pitchFamily="18" charset="0"/>
                            </a:rPr>
                            <m:t>𝑹</m:t>
                          </m:r>
                        </m:sub>
                      </m:sSub>
                      <m:r>
                        <a:rPr lang="en-US" sz="1800" b="1" i="1" dirty="0" smtClean="0">
                          <a:latin typeface="Cambria Math" panose="02040503050406030204" pitchFamily="18" charset="0"/>
                        </a:rPr>
                        <m:t>&lt;</m:t>
                      </m:r>
                      <m:r>
                        <a:rPr lang="en-US" sz="1800" b="1" i="1" dirty="0" smtClean="0">
                          <a:latin typeface="Cambria Math" panose="02040503050406030204" pitchFamily="18" charset="0"/>
                        </a:rPr>
                        <m:t>𝟏</m:t>
                      </m:r>
                      <m:sSup>
                        <m:sSupPr>
                          <m:ctrlPr>
                            <a:rPr lang="en-US" sz="1800" b="1" i="1" dirty="0" smtClean="0">
                              <a:latin typeface="Cambria Math"/>
                            </a:rPr>
                          </m:ctrlPr>
                        </m:sSupPr>
                        <m:e>
                          <m:r>
                            <a:rPr lang="en-US" sz="1800" b="1" i="1" dirty="0" smtClean="0">
                              <a:latin typeface="Cambria Math" panose="02040503050406030204" pitchFamily="18" charset="0"/>
                            </a:rPr>
                            <m:t>𝟎</m:t>
                          </m:r>
                        </m:e>
                        <m:sup>
                          <m:r>
                            <a:rPr lang="en-US" sz="1800" b="1" i="1" dirty="0" smtClean="0">
                              <a:latin typeface="Cambria Math" panose="02040503050406030204" pitchFamily="18" charset="0"/>
                            </a:rPr>
                            <m:t>𝟑</m:t>
                          </m:r>
                        </m:sup>
                      </m:sSup>
                    </m:oMath>
                    <m:oMath xmlns:m="http://schemas.openxmlformats.org/officeDocument/2006/math">
                      <m:sSub>
                        <m:sSubPr>
                          <m:ctrlPr>
                            <a:rPr lang="en-US" sz="1800" b="1" i="1" smtClean="0">
                              <a:latin typeface="Cambria Math"/>
                            </a:rPr>
                          </m:ctrlPr>
                        </m:sSubPr>
                        <m:e>
                          <m:r>
                            <a:rPr lang="en-US" sz="1800" b="1" i="1" smtClean="0">
                              <a:latin typeface="Cambria Math" panose="02040503050406030204" pitchFamily="18" charset="0"/>
                            </a:rPr>
                            <m:t>𝑵</m:t>
                          </m:r>
                        </m:e>
                        <m:sub>
                          <m:r>
                            <a:rPr lang="en-US" sz="1800" b="1" i="1" smtClean="0">
                              <a:latin typeface="Cambria Math" panose="02040503050406030204" pitchFamily="18" charset="0"/>
                            </a:rPr>
                            <m:t>𝑺</m:t>
                          </m:r>
                        </m:sub>
                      </m:sSub>
                      <m:r>
                        <a:rPr lang="en-US" sz="1800" b="1" i="1" smtClean="0">
                          <a:latin typeface="Cambria Math" panose="02040503050406030204" pitchFamily="18" charset="0"/>
                        </a:rPr>
                        <m:t> ~ </m:t>
                      </m:r>
                      <m:r>
                        <a:rPr lang="en-US" sz="1800" b="1" i="1" smtClean="0">
                          <a:latin typeface="Cambria Math" panose="02040503050406030204" pitchFamily="18" charset="0"/>
                        </a:rPr>
                        <m:t>𝟏</m:t>
                      </m:r>
                      <m:sSup>
                        <m:sSupPr>
                          <m:ctrlPr>
                            <a:rPr lang="en-US" sz="1800" b="1" i="1" smtClean="0">
                              <a:latin typeface="Cambria Math"/>
                            </a:rPr>
                          </m:ctrlPr>
                        </m:sSupPr>
                        <m:e>
                          <m:r>
                            <a:rPr lang="en-US" sz="1800" b="1" i="1" smtClean="0">
                              <a:latin typeface="Cambria Math" panose="02040503050406030204" pitchFamily="18" charset="0"/>
                            </a:rPr>
                            <m:t>𝟎</m:t>
                          </m:r>
                        </m:e>
                        <m:sup>
                          <m:r>
                            <a:rPr lang="en-US" sz="1800" b="1" i="1" smtClean="0">
                              <a:latin typeface="Cambria Math" panose="02040503050406030204" pitchFamily="18" charset="0"/>
                            </a:rPr>
                            <m:t>𝟑</m:t>
                          </m:r>
                        </m:sup>
                      </m:sSup>
                    </m:oMath>
                  </m:oMathPara>
                </a14:m>
                <a:r>
                  <a:rPr lang="en-US" sz="1800" b="1" i="1" dirty="0">
                    <a:latin typeface="+mn-lt"/>
                  </a:rPr>
                  <a:t/>
                </a:r>
                <a:br>
                  <a:rPr lang="en-US" sz="1800" b="1" i="1" dirty="0">
                    <a:latin typeface="+mn-lt"/>
                  </a:rPr>
                </a:br>
                <a14:m>
                  <m:oMath xmlns:m="http://schemas.openxmlformats.org/officeDocument/2006/math">
                    <m:r>
                      <a:rPr lang="en-US" sz="1800" b="1" i="1" smtClean="0">
                        <a:latin typeface="Cambria Math" panose="02040503050406030204" pitchFamily="18" charset="0"/>
                      </a:rPr>
                      <m:t>𝑫</m:t>
                    </m:r>
                  </m:oMath>
                </a14:m>
                <a:r>
                  <a:rPr lang="en-US" sz="1800" b="1" dirty="0">
                    <a:latin typeface="+mn-lt"/>
                  </a:rPr>
                  <a:t>= # of </a:t>
                </a:r>
                <a:r>
                  <a:rPr lang="en-US" sz="1800" b="1" dirty="0" err="1">
                    <a:latin typeface="+mn-lt"/>
                  </a:rPr>
                  <a:t>params</a:t>
                </a:r>
                <a:r>
                  <a:rPr lang="en-US" sz="1800" b="1" dirty="0">
                    <a:latin typeface="+mn-lt"/>
                  </a:rPr>
                  <a:t>.</a:t>
                </a:r>
              </a:p>
            </p:txBody>
          </p:sp>
        </mc:Choice>
        <mc:Fallback xmlns="">
          <p:sp>
            <p:nvSpPr>
              <p:cNvPr id="41" name="Rectangle 40">
                <a:extLst>
                  <a:ext uri="{FF2B5EF4-FFF2-40B4-BE49-F238E27FC236}">
                    <a16:creationId xmlns:a16="http://schemas.microsoft.com/office/drawing/2014/main" id="{37A15864-7C47-4D66-9282-6E130FAEB757}"/>
                  </a:ext>
                </a:extLst>
              </p:cNvPr>
              <p:cNvSpPr>
                <a:spLocks noRot="1" noChangeAspect="1" noMove="1" noResize="1" noEditPoints="1" noAdjustHandles="1" noChangeArrowheads="1" noChangeShapeType="1" noTextEdit="1"/>
              </p:cNvSpPr>
              <p:nvPr/>
            </p:nvSpPr>
            <p:spPr>
              <a:xfrm>
                <a:off x="7284734" y="5517232"/>
                <a:ext cx="1755279" cy="1074268"/>
              </a:xfrm>
              <a:prstGeom prst="rect">
                <a:avLst/>
              </a:prstGeom>
              <a:blipFill>
                <a:blip r:embed="rId12"/>
                <a:stretch>
                  <a:fillRect r="-347" b="-8523"/>
                </a:stretch>
              </a:blipFill>
            </p:spPr>
            <p:txBody>
              <a:bodyPr/>
              <a:lstStyle/>
              <a:p>
                <a:r>
                  <a:rPr lang="en-VI">
                    <a:noFill/>
                  </a:rPr>
                  <a:t> </a:t>
                </a:r>
              </a:p>
            </p:txBody>
          </p:sp>
        </mc:Fallback>
      </mc:AlternateContent>
      <p:sp>
        <p:nvSpPr>
          <p:cNvPr id="42" name="Isosceles Triangle 41">
            <a:extLst>
              <a:ext uri="{FF2B5EF4-FFF2-40B4-BE49-F238E27FC236}">
                <a16:creationId xmlns:a16="http://schemas.microsoft.com/office/drawing/2014/main" xmlns="" id="{12AD0270-CCDD-4DA2-892B-19EB0EA02C5A}"/>
              </a:ext>
            </a:extLst>
          </p:cNvPr>
          <p:cNvSpPr/>
          <p:nvPr/>
        </p:nvSpPr>
        <p:spPr bwMode="auto">
          <a:xfrm>
            <a:off x="2817077" y="2996952"/>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3" name="Elbow Connector 48">
            <a:extLst>
              <a:ext uri="{FF2B5EF4-FFF2-40B4-BE49-F238E27FC236}">
                <a16:creationId xmlns:a16="http://schemas.microsoft.com/office/drawing/2014/main" xmlns="" id="{98842F7E-B0C5-467D-9E7F-757E35968137}"/>
              </a:ext>
            </a:extLst>
          </p:cNvPr>
          <p:cNvCxnSpPr>
            <a:cxnSpLocks/>
            <a:stCxn id="15" idx="1"/>
            <a:endCxn id="42" idx="3"/>
          </p:cNvCxnSpPr>
          <p:nvPr/>
        </p:nvCxnSpPr>
        <p:spPr bwMode="auto">
          <a:xfrm rot="10800000">
            <a:off x="2879128" y="3103937"/>
            <a:ext cx="601462" cy="163171"/>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259318111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107506" y="2780928"/>
            <a:ext cx="9001569" cy="3767267"/>
            <a:chOff x="107506" y="1916832"/>
            <a:chExt cx="9001569" cy="3767267"/>
          </a:xfrm>
        </p:grpSpPr>
        <p:pic>
          <p:nvPicPr>
            <p:cNvPr id="4100" name="Picture 4" descr="W:\project\stars\workspace\RND\SB-RND-ACT-006-13\WD41\projects\temp\wd41-all\figures\defense\figures\plotRunningScreeningSobolTotal.png"/>
            <p:cNvPicPr>
              <a:picLocks noChangeAspect="1" noChangeArrowheads="1"/>
            </p:cNvPicPr>
            <p:nvPr/>
          </p:nvPicPr>
          <p:blipFill rotWithShape="1">
            <a:blip r:embed="rId3">
              <a:extLst>
                <a:ext uri="{28A0092B-C50C-407E-A947-70E740481C1C}">
                  <a14:useLocalDpi xmlns:a14="http://schemas.microsoft.com/office/drawing/2010/main" val="0"/>
                </a:ext>
              </a:extLst>
            </a:blip>
            <a:srcRect l="12231" b="11912"/>
            <a:stretch/>
          </p:blipFill>
          <p:spPr bwMode="auto">
            <a:xfrm>
              <a:off x="6130779" y="2472862"/>
              <a:ext cx="2885888" cy="2896397"/>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W:\project\stars\workspace\RND\SB-RND-ACT-006-13\WD41\projects\temp\wd41-all\figures\defense\figures\plotRunningScreeningMorrisTrajectory.png"/>
            <p:cNvPicPr>
              <a:picLocks noChangeAspect="1" noChangeArrowheads="1"/>
            </p:cNvPicPr>
            <p:nvPr/>
          </p:nvPicPr>
          <p:blipFill rotWithShape="1">
            <a:blip r:embed="rId4">
              <a:extLst>
                <a:ext uri="{28A0092B-C50C-407E-A947-70E740481C1C}">
                  <a14:useLocalDpi xmlns:a14="http://schemas.microsoft.com/office/drawing/2010/main" val="0"/>
                </a:ext>
              </a:extLst>
            </a:blip>
            <a:srcRect l="12364" b="11912"/>
            <a:stretch/>
          </p:blipFill>
          <p:spPr bwMode="auto">
            <a:xfrm>
              <a:off x="3249243" y="2472860"/>
              <a:ext cx="2881536" cy="289639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W:\project\stars\workspace\RND\SB-RND-ACT-006-13\WD41\projects\temp\wd41-all\figures\defense\figures\plotRunningScreeningMorrisRadial.png"/>
            <p:cNvPicPr>
              <a:picLocks noChangeAspect="1" noChangeArrowheads="1"/>
            </p:cNvPicPr>
            <p:nvPr/>
          </p:nvPicPr>
          <p:blipFill rotWithShape="1">
            <a:blip r:embed="rId5">
              <a:extLst>
                <a:ext uri="{28A0092B-C50C-407E-A947-70E740481C1C}">
                  <a14:useLocalDpi xmlns:a14="http://schemas.microsoft.com/office/drawing/2010/main" val="0"/>
                </a:ext>
              </a:extLst>
            </a:blip>
            <a:srcRect l="12057" b="11532"/>
            <a:stretch/>
          </p:blipFill>
          <p:spPr bwMode="auto">
            <a:xfrm>
              <a:off x="396636" y="2472862"/>
              <a:ext cx="2879220" cy="28963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rot="16200000">
              <a:off x="-956775" y="3640512"/>
              <a:ext cx="2448371"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a:latin typeface="+mn-lt"/>
                  <a:cs typeface="Franklin Gothic Book"/>
                </a:rPr>
                <a:t>Sensitivity Measure</a:t>
              </a:r>
            </a:p>
          </p:txBody>
        </p:sp>
        <p:sp>
          <p:nvSpPr>
            <p:cNvPr id="7" name="TextBox 6"/>
            <p:cNvSpPr txBox="1"/>
            <p:nvPr/>
          </p:nvSpPr>
          <p:spPr>
            <a:xfrm>
              <a:off x="396637" y="5373216"/>
              <a:ext cx="8620030" cy="310883"/>
            </a:xfrm>
            <a:prstGeom prst="rect">
              <a:avLst/>
            </a:prstGeom>
            <a:noFill/>
          </p:spPr>
          <p:txBody>
            <a:bodyPr wrap="none" lIns="0" tIns="0" rIns="0" bIns="0" rtlCol="0" anchor="ctr">
              <a:noAutofit/>
            </a:bodyPr>
            <a:lstStyle/>
            <a:p>
              <a:pPr algn="ctr">
                <a:lnSpc>
                  <a:spcPct val="110000"/>
                </a:lnSpc>
                <a:spcBef>
                  <a:spcPts val="0"/>
                </a:spcBef>
              </a:pPr>
              <a:r>
                <a:rPr lang="en-US" sz="1800" kern="1000" spc="30" dirty="0">
                  <a:latin typeface="+mn-lt"/>
                  <a:cs typeface="Franklin Gothic Book"/>
                </a:rPr>
                <a:t>Number of Replications / Samples</a:t>
              </a:r>
            </a:p>
          </p:txBody>
        </p:sp>
        <p:cxnSp>
          <p:nvCxnSpPr>
            <p:cNvPr id="10" name="Elbow Connector 9"/>
            <p:cNvCxnSpPr>
              <a:stCxn id="4099" idx="0"/>
              <a:endCxn id="4098" idx="0"/>
            </p:cNvCxnSpPr>
            <p:nvPr/>
          </p:nvCxnSpPr>
          <p:spPr bwMode="auto">
            <a:xfrm rot="16200000" flipH="1" flipV="1">
              <a:off x="3263128" y="1045978"/>
              <a:ext cx="2" cy="2853765"/>
            </a:xfrm>
            <a:prstGeom prst="bentConnector3">
              <a:avLst>
                <a:gd name="adj1" fmla="val -11430000000"/>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6" name="TextBox 15"/>
                <p:cNvSpPr txBox="1"/>
                <p:nvPr/>
              </p:nvSpPr>
              <p:spPr>
                <a:xfrm>
                  <a:off x="841948" y="1916832"/>
                  <a:ext cx="4810172" cy="310883"/>
                </a:xfrm>
                <a:prstGeom prst="rect">
                  <a:avLst/>
                </a:prstGeom>
                <a:noFill/>
              </p:spPr>
              <p:txBody>
                <a:bodyPr wrap="none" lIns="0" tIns="0" rIns="0" bIns="0" rtlCol="0" anchor="ctr">
                  <a:noAutofit/>
                </a:bodyPr>
                <a:lstStyle/>
                <a:p>
                  <a:pPr algn="ctr">
                    <a:lnSpc>
                      <a:spcPct val="110000"/>
                    </a:lnSpc>
                    <a:spcBef>
                      <a:spcPts val="0"/>
                    </a:spcBef>
                  </a:pPr>
                  <a14:m>
                    <m:oMath xmlns:m="http://schemas.openxmlformats.org/officeDocument/2006/math">
                      <m:r>
                        <a:rPr lang="en-US" sz="1800" i="1" kern="1000" spc="30" dirty="0" smtClean="0">
                          <a:solidFill>
                            <a:srgbClr val="686868"/>
                          </a:solidFill>
                          <a:latin typeface="Cambria Math"/>
                          <a:cs typeface="Franklin Gothic Book"/>
                        </a:rPr>
                        <m:t>320</m:t>
                      </m:r>
                    </m:oMath>
                  </a14:m>
                  <a:r>
                    <a:rPr lang="en-US" sz="1800" kern="1000" spc="30" dirty="0">
                      <a:solidFill>
                        <a:srgbClr val="686868"/>
                      </a:solidFill>
                      <a:latin typeface="+mn-lt"/>
                      <a:cs typeface="Franklin Gothic Book"/>
                    </a:rPr>
                    <a:t> replications </a:t>
                  </a:r>
                  <a14:m>
                    <m:oMath xmlns:m="http://schemas.openxmlformats.org/officeDocument/2006/math">
                      <m:r>
                        <a:rPr lang="en-US" sz="1800" b="0" i="1" kern="1000" spc="30" smtClean="0">
                          <a:solidFill>
                            <a:srgbClr val="686868"/>
                          </a:solidFill>
                          <a:latin typeface="Cambria Math"/>
                          <a:cs typeface="Franklin Gothic Book"/>
                        </a:rPr>
                        <m:t>=</m:t>
                      </m:r>
                      <m:sSup>
                        <m:sSupPr>
                          <m:ctrlPr>
                            <a:rPr lang="en-US" sz="1800" b="0" i="1" kern="1000" spc="30" smtClean="0">
                              <a:solidFill>
                                <a:srgbClr val="686868"/>
                              </a:solidFill>
                              <a:latin typeface="Cambria Math"/>
                              <a:cs typeface="Franklin Gothic Book"/>
                            </a:rPr>
                          </m:ctrlPr>
                        </m:sSupPr>
                        <m:e>
                          <m:r>
                            <a:rPr lang="en-US" sz="1800" b="0" i="1" kern="1000" spc="30" smtClean="0">
                              <a:solidFill>
                                <a:srgbClr val="686868"/>
                              </a:solidFill>
                              <a:latin typeface="Cambria Math"/>
                              <a:cs typeface="Franklin Gothic Book"/>
                            </a:rPr>
                            <m:t>8</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960 </m:t>
                      </m:r>
                    </m:oMath>
                  </a14:m>
                  <a:r>
                    <a:rPr lang="en-US" sz="1800" kern="1000" spc="30" dirty="0">
                      <a:solidFill>
                        <a:srgbClr val="686868"/>
                      </a:solidFill>
                      <a:latin typeface="+mn-lt"/>
                      <a:cs typeface="Franklin Gothic Book"/>
                    </a:rPr>
                    <a:t>runs</a:t>
                  </a:r>
                </a:p>
              </p:txBody>
            </p:sp>
          </mc:Choice>
          <mc:Fallback xmlns="">
            <p:sp>
              <p:nvSpPr>
                <p:cNvPr id="16" name="TextBox 15"/>
                <p:cNvSpPr txBox="1">
                  <a:spLocks noRot="1" noChangeAspect="1" noMove="1" noResize="1" noEditPoints="1" noAdjustHandles="1" noChangeArrowheads="1" noChangeShapeType="1" noTextEdit="1"/>
                </p:cNvSpPr>
                <p:nvPr/>
              </p:nvSpPr>
              <p:spPr>
                <a:xfrm>
                  <a:off x="841948" y="1916832"/>
                  <a:ext cx="4810172" cy="310883"/>
                </a:xfrm>
                <a:prstGeom prst="rect">
                  <a:avLst/>
                </a:prstGeom>
                <a:blipFill rotWithShape="1">
                  <a:blip r:embed="rId6"/>
                  <a:stretch>
                    <a:fillRect t="-19608" b="-39216"/>
                  </a:stretch>
                </a:blipFill>
              </p:spPr>
              <p:txBody>
                <a:bodyPr/>
                <a:lstStyle/>
                <a:p>
                  <a:r>
                    <a:rPr lang="en-US">
                      <a:noFill/>
                    </a:rPr>
                    <a:t> </a:t>
                  </a:r>
                </a:p>
              </p:txBody>
            </p:sp>
          </mc:Fallback>
        </mc:AlternateContent>
        <p:sp>
          <p:nvSpPr>
            <p:cNvPr id="21" name="Isosceles Triangle 20"/>
            <p:cNvSpPr/>
            <p:nvPr/>
          </p:nvSpPr>
          <p:spPr bwMode="auto">
            <a:xfrm>
              <a:off x="7389062" y="245440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30" name="TextBox 29"/>
                <p:cNvSpPr txBox="1"/>
                <p:nvPr/>
              </p:nvSpPr>
              <p:spPr>
                <a:xfrm>
                  <a:off x="5796136" y="1916832"/>
                  <a:ext cx="3312939" cy="310883"/>
                </a:xfrm>
                <a:prstGeom prst="rect">
                  <a:avLst/>
                </a:prstGeom>
                <a:noFill/>
              </p:spPr>
              <p:txBody>
                <a:bodyPr wrap="none" lIns="0" tIns="0" rIns="0" bIns="0" rtlCol="0" anchor="ctr">
                  <a:noAutofit/>
                </a:bodyPr>
                <a:lstStyle/>
                <a:p>
                  <a:pPr algn="ctr">
                    <a:lnSpc>
                      <a:spcPct val="110000"/>
                    </a:lnSpc>
                    <a:spcBef>
                      <a:spcPts val="0"/>
                    </a:spcBef>
                  </a:pPr>
                  <a14:m>
                    <m:oMath xmlns:m="http://schemas.openxmlformats.org/officeDocument/2006/math">
                      <m:sSup>
                        <m:sSupPr>
                          <m:ctrlPr>
                            <a:rPr lang="en-US" sz="1800" b="0" i="1" kern="1000" spc="30" smtClean="0">
                              <a:solidFill>
                                <a:srgbClr val="686868"/>
                              </a:solidFill>
                              <a:latin typeface="Cambria Math"/>
                              <a:cs typeface="Franklin Gothic Book"/>
                            </a:rPr>
                          </m:ctrlPr>
                        </m:sSupPr>
                        <m:e>
                          <m:r>
                            <a:rPr lang="en-US" sz="1800" b="0" i="1" kern="1000" spc="30" smtClean="0">
                              <a:solidFill>
                                <a:srgbClr val="686868"/>
                              </a:solidFill>
                              <a:latin typeface="Cambria Math"/>
                              <a:cs typeface="Franklin Gothic Book"/>
                            </a:rPr>
                            <m:t>1</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000</m:t>
                      </m:r>
                    </m:oMath>
                  </a14:m>
                  <a:r>
                    <a:rPr lang="en-US" sz="1800" kern="1000" spc="30" dirty="0">
                      <a:solidFill>
                        <a:srgbClr val="686868"/>
                      </a:solidFill>
                      <a:latin typeface="+mn-lt"/>
                      <a:cs typeface="Franklin Gothic Book"/>
                    </a:rPr>
                    <a:t> samples </a:t>
                  </a:r>
                  <a14:m>
                    <m:oMath xmlns:m="http://schemas.openxmlformats.org/officeDocument/2006/math">
                      <m:r>
                        <a:rPr lang="en-US" sz="1800" b="0" i="1" kern="1000" spc="30" smtClean="0">
                          <a:solidFill>
                            <a:srgbClr val="686868"/>
                          </a:solidFill>
                          <a:latin typeface="Cambria Math"/>
                          <a:cs typeface="Franklin Gothic Book"/>
                        </a:rPr>
                        <m:t>=</m:t>
                      </m:r>
                      <m:sSup>
                        <m:sSupPr>
                          <m:ctrlPr>
                            <a:rPr lang="en-US" sz="1800" b="0" i="1" kern="1000" spc="30" smtClean="0">
                              <a:solidFill>
                                <a:srgbClr val="686868"/>
                              </a:solidFill>
                              <a:latin typeface="Cambria Math"/>
                              <a:cs typeface="Franklin Gothic Book"/>
                            </a:rPr>
                          </m:ctrlPr>
                        </m:sSupPr>
                        <m:e>
                          <m:r>
                            <a:rPr lang="en-US" sz="1800" b="0" i="1" kern="1000" spc="30" smtClean="0">
                              <a:solidFill>
                                <a:srgbClr val="686868"/>
                              </a:solidFill>
                              <a:latin typeface="Cambria Math"/>
                              <a:cs typeface="Franklin Gothic Book"/>
                            </a:rPr>
                            <m:t>29</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000 </m:t>
                      </m:r>
                    </m:oMath>
                  </a14:m>
                  <a:r>
                    <a:rPr lang="en-US" sz="1800" kern="1000" spc="30" dirty="0">
                      <a:solidFill>
                        <a:srgbClr val="686868"/>
                      </a:solidFill>
                      <a:latin typeface="+mn-lt"/>
                      <a:cs typeface="Franklin Gothic Book"/>
                    </a:rPr>
                    <a:t>runs</a:t>
                  </a:r>
                </a:p>
              </p:txBody>
            </p:sp>
          </mc:Choice>
          <mc:Fallback xmlns="">
            <p:sp>
              <p:nvSpPr>
                <p:cNvPr id="30" name="TextBox 29"/>
                <p:cNvSpPr txBox="1">
                  <a:spLocks noRot="1" noChangeAspect="1" noMove="1" noResize="1" noEditPoints="1" noAdjustHandles="1" noChangeArrowheads="1" noChangeShapeType="1" noTextEdit="1"/>
                </p:cNvSpPr>
                <p:nvPr/>
              </p:nvSpPr>
              <p:spPr>
                <a:xfrm>
                  <a:off x="5796136" y="1916832"/>
                  <a:ext cx="3312939" cy="310883"/>
                </a:xfrm>
                <a:prstGeom prst="rect">
                  <a:avLst/>
                </a:prstGeom>
                <a:blipFill rotWithShape="1">
                  <a:blip r:embed="rId7"/>
                  <a:stretch>
                    <a:fillRect t="-19608" b="-39216"/>
                  </a:stretch>
                </a:blipFill>
              </p:spPr>
              <p:txBody>
                <a:bodyPr/>
                <a:lstStyle/>
                <a:p>
                  <a:r>
                    <a:rPr lang="en-US">
                      <a:noFill/>
                    </a:rPr>
                    <a:t> </a:t>
                  </a:r>
                </a:p>
              </p:txBody>
            </p:sp>
          </mc:Fallback>
        </mc:AlternateContent>
        <p:cxnSp>
          <p:nvCxnSpPr>
            <p:cNvPr id="28" name="Straight Connector 27"/>
            <p:cNvCxnSpPr>
              <a:stCxn id="21" idx="0"/>
              <a:endCxn id="30" idx="2"/>
            </p:cNvCxnSpPr>
            <p:nvPr/>
          </p:nvCxnSpPr>
          <p:spPr bwMode="auto">
            <a:xfrm flipV="1">
              <a:off x="7451113" y="2227715"/>
              <a:ext cx="1493" cy="226686"/>
            </a:xfrm>
            <a:prstGeom prst="line">
              <a:avLst/>
            </a:prstGeom>
            <a:solidFill>
              <a:schemeClr val="accent1"/>
            </a:solidFill>
            <a:ln w="25400" cap="flat" cmpd="sng" algn="ctr">
              <a:solidFill>
                <a:srgbClr val="505050"/>
              </a:solidFill>
              <a:prstDash val="solid"/>
              <a:round/>
              <a:headEnd type="none" w="med" len="med"/>
              <a:tailEnd type="none" w="med" len="med"/>
            </a:ln>
            <a:effectLst/>
          </p:spPr>
        </p:cxnSp>
      </p:grpSp>
      <p:sp>
        <p:nvSpPr>
          <p:cNvPr id="2" name="Titel 1"/>
          <p:cNvSpPr>
            <a:spLocks noGrp="1"/>
          </p:cNvSpPr>
          <p:nvPr>
            <p:ph type="title"/>
          </p:nvPr>
        </p:nvSpPr>
        <p:spPr/>
        <p:txBody>
          <a:bodyPr/>
          <a:lstStyle/>
          <a:p>
            <a:r>
              <a:rPr lang="de-CH" dirty="0"/>
              <a:t>Global </a:t>
            </a:r>
            <a:r>
              <a:rPr lang="de-CH" dirty="0" err="1"/>
              <a:t>Sensitivity</a:t>
            </a:r>
            <a:r>
              <a:rPr lang="de-CH" dirty="0"/>
              <a:t> Analysis </a:t>
            </a:r>
            <a:r>
              <a:rPr lang="de-CH" dirty="0" err="1"/>
              <a:t>for</a:t>
            </a:r>
            <a:r>
              <a:rPr lang="de-CH" dirty="0"/>
              <a:t> Screening:</a:t>
            </a:r>
            <a:br>
              <a:rPr lang="de-CH" dirty="0"/>
            </a:br>
            <a:r>
              <a:rPr lang="de-CH" dirty="0" err="1"/>
              <a:t>Comparison</a:t>
            </a:r>
            <a:r>
              <a:rPr lang="de-CH" dirty="0"/>
              <a:t> </a:t>
            </a:r>
            <a:r>
              <a:rPr lang="de-CH" dirty="0" err="1"/>
              <a:t>of</a:t>
            </a:r>
            <a:r>
              <a:rPr lang="de-CH" dirty="0"/>
              <a:t> </a:t>
            </a:r>
            <a:r>
              <a:rPr lang="de-CH" dirty="0" err="1"/>
              <a:t>Methods</a:t>
            </a:r>
            <a:endParaRPr lang="de-CH" dirty="0"/>
          </a:p>
        </p:txBody>
      </p:sp>
      <p:sp>
        <p:nvSpPr>
          <p:cNvPr id="35" name="Rectangle 34"/>
          <p:cNvSpPr/>
          <p:nvPr/>
        </p:nvSpPr>
        <p:spPr>
          <a:xfrm>
            <a:off x="841948" y="1516424"/>
            <a:ext cx="5905152" cy="400110"/>
          </a:xfrm>
          <a:prstGeom prst="rect">
            <a:avLst/>
          </a:prstGeom>
        </p:spPr>
        <p:txBody>
          <a:bodyPr wrap="square">
            <a:spAutoFit/>
          </a:bodyPr>
          <a:lstStyle/>
          <a:p>
            <a:pPr>
              <a:spcAft>
                <a:spcPts val="600"/>
              </a:spcAft>
            </a:pPr>
            <a:endParaRPr lang="en-US" sz="2000" b="1" dirty="0">
              <a:latin typeface="+mn-lt"/>
            </a:endParaRPr>
          </a:p>
        </p:txBody>
      </p:sp>
      <mc:AlternateContent xmlns:mc="http://schemas.openxmlformats.org/markup-compatibility/2006" xmlns:a14="http://schemas.microsoft.com/office/drawing/2010/main">
        <mc:Choice Requires="a14">
          <p:sp>
            <p:nvSpPr>
              <p:cNvPr id="36" name="TextBox 35"/>
              <p:cNvSpPr txBox="1"/>
              <p:nvPr/>
            </p:nvSpPr>
            <p:spPr>
              <a:xfrm>
                <a:off x="827089" y="1557338"/>
                <a:ext cx="8293150" cy="1151582"/>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1900" dirty="0">
                    <a:latin typeface="+mn-lt"/>
                  </a:rPr>
                  <a:t>Selected Quantity of Interest: </a:t>
                </a:r>
                <a:r>
                  <a:rPr lang="en-US" sz="1900" b="1" dirty="0">
                    <a:latin typeface="+mn-lt"/>
                  </a:rPr>
                  <a:t>Time-Average Output</a:t>
                </a:r>
                <a:endParaRPr lang="en-US" sz="1900" kern="1000" spc="30" dirty="0">
                  <a:latin typeface="+mn-lt"/>
                  <a:cs typeface="Franklin Gothic Book"/>
                </a:endParaRPr>
              </a:p>
              <a:p>
                <a:pPr marL="180975" indent="-180975">
                  <a:lnSpc>
                    <a:spcPct val="110000"/>
                  </a:lnSpc>
                  <a:spcBef>
                    <a:spcPts val="0"/>
                  </a:spcBef>
                  <a:buFont typeface="Arial" panose="020B0604020202020204" pitchFamily="34" charset="0"/>
                  <a:buChar char="•"/>
                </a:pPr>
                <a:r>
                  <a:rPr lang="en-US" sz="1900" b="1" dirty="0">
                    <a:latin typeface="+mn-lt"/>
                  </a:rPr>
                  <a:t>Boundary conditions</a:t>
                </a:r>
                <a:r>
                  <a:rPr lang="en-US" sz="1900" dirty="0">
                    <a:latin typeface="+mn-lt"/>
                  </a:rPr>
                  <a:t>, </a:t>
                </a:r>
                <a:r>
                  <a:rPr lang="en-US" sz="1900" b="1" dirty="0">
                    <a:latin typeface="+mn-lt"/>
                  </a:rPr>
                  <a:t>closure laws</a:t>
                </a:r>
                <a:r>
                  <a:rPr lang="en-US" sz="1900" dirty="0">
                    <a:latin typeface="+mn-lt"/>
                  </a:rPr>
                  <a:t>, and </a:t>
                </a:r>
                <a:r>
                  <a:rPr lang="en-US" sz="1900" b="1" dirty="0">
                    <a:latin typeface="+mn-lt"/>
                  </a:rPr>
                  <a:t>spacer grid model</a:t>
                </a:r>
                <a:r>
                  <a:rPr lang="en-US" sz="1900" dirty="0">
                    <a:latin typeface="+mn-lt"/>
                  </a:rPr>
                  <a:t> parameters </a:t>
                </a:r>
                <a:br>
                  <a:rPr lang="en-US" sz="1900" dirty="0">
                    <a:latin typeface="+mn-lt"/>
                  </a:rPr>
                </a:br>
                <a:r>
                  <a:rPr lang="en-US" sz="1900" dirty="0">
                    <a:latin typeface="+mn-lt"/>
                  </a:rPr>
                  <a:t>are relatively influential (12 parameters) based on </a:t>
                </a:r>
                <a14:m>
                  <m:oMath xmlns:m="http://schemas.openxmlformats.org/officeDocument/2006/math">
                    <m:r>
                      <a:rPr lang="en-US" sz="1900" b="0" i="1" smtClean="0">
                        <a:latin typeface="Cambria Math"/>
                      </a:rPr>
                      <m:t>5%</m:t>
                    </m:r>
                  </m:oMath>
                </a14:m>
                <a:r>
                  <a:rPr lang="en-US" sz="1900" dirty="0">
                    <a:latin typeface="+mn-lt"/>
                  </a:rPr>
                  <a:t> total-effect indices cut-off</a:t>
                </a:r>
              </a:p>
              <a:p>
                <a:pPr marL="180975" indent="-180975">
                  <a:lnSpc>
                    <a:spcPct val="110000"/>
                  </a:lnSpc>
                  <a:spcBef>
                    <a:spcPts val="0"/>
                  </a:spcBef>
                  <a:buFont typeface="Arial" panose="020B0604020202020204" pitchFamily="34" charset="0"/>
                  <a:buChar char="•"/>
                </a:pPr>
                <a:endParaRPr lang="en-US" sz="1900" kern="1000" spc="30" dirty="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827089" y="1557338"/>
                <a:ext cx="8293150" cy="1151582"/>
              </a:xfrm>
              <a:prstGeom prst="rect">
                <a:avLst/>
              </a:prstGeom>
              <a:blipFill rotWithShape="1">
                <a:blip r:embed="rId8"/>
                <a:stretch>
                  <a:fillRect l="-1691" t="-52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xmlns="" id="{0BC033AF-3AD1-4D01-96F2-793E814E67C7}"/>
              </a:ext>
            </a:extLst>
          </p:cNvPr>
          <p:cNvSpPr txBox="1"/>
          <p:nvPr/>
        </p:nvSpPr>
        <p:spPr>
          <a:xfrm>
            <a:off x="267410" y="6108110"/>
            <a:ext cx="3570278" cy="584007"/>
          </a:xfrm>
          <a:prstGeom prst="rect">
            <a:avLst/>
          </a:prstGeom>
          <a:noFill/>
        </p:spPr>
        <p:txBody>
          <a:bodyPr wrap="none" lIns="0" tIns="0" rIns="0" bIns="0" rtlCol="0" anchor="ctr">
            <a:noAutofit/>
          </a:bodyPr>
          <a:lstStyle/>
          <a:p>
            <a:pPr>
              <a:lnSpc>
                <a:spcPct val="110000"/>
              </a:lnSpc>
              <a:spcBef>
                <a:spcPts val="0"/>
              </a:spcBef>
            </a:pPr>
            <a:r>
              <a:rPr lang="en-US" sz="2000" kern="1000" spc="30" dirty="0">
                <a:solidFill>
                  <a:srgbClr val="686868"/>
                </a:solidFill>
                <a:latin typeface="+mn-lt"/>
                <a:cs typeface="Franklin Gothic Book"/>
              </a:rPr>
              <a:t>Results on TC4 output</a:t>
            </a:r>
          </a:p>
        </p:txBody>
      </p:sp>
    </p:spTree>
    <p:extLst>
      <p:ext uri="{BB962C8B-B14F-4D97-AF65-F5344CB8AC3E}">
        <p14:creationId xmlns:p14="http://schemas.microsoft.com/office/powerpoint/2010/main" val="402073970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Uncertainty</a:t>
            </a:r>
            <a:r>
              <a:rPr lang="de-CH" dirty="0"/>
              <a:t> Propagation </a:t>
            </a:r>
            <a:r>
              <a:rPr lang="de-CH" dirty="0" err="1"/>
              <a:t>using</a:t>
            </a:r>
            <a:r>
              <a:rPr lang="de-CH" dirty="0"/>
              <a:t/>
            </a:r>
            <a:br>
              <a:rPr lang="de-CH" dirty="0"/>
            </a:br>
            <a:r>
              <a:rPr lang="de-CH" dirty="0" err="1"/>
              <a:t>Influential</a:t>
            </a:r>
            <a:r>
              <a:rPr lang="de-CH" dirty="0"/>
              <a:t> vs. Non-</a:t>
            </a:r>
            <a:r>
              <a:rPr lang="de-CH" dirty="0" err="1"/>
              <a:t>Influential</a:t>
            </a:r>
            <a:r>
              <a:rPr lang="de-CH" dirty="0"/>
              <a:t> Parameters</a:t>
            </a:r>
          </a:p>
        </p:txBody>
      </p:sp>
      <p:grpSp>
        <p:nvGrpSpPr>
          <p:cNvPr id="6" name="Group 5"/>
          <p:cNvGrpSpPr/>
          <p:nvPr/>
        </p:nvGrpSpPr>
        <p:grpSpPr>
          <a:xfrm>
            <a:off x="107505" y="2564904"/>
            <a:ext cx="8928991" cy="2975180"/>
            <a:chOff x="107505" y="2636911"/>
            <a:chExt cx="8928991" cy="2975180"/>
          </a:xfrm>
        </p:grpSpPr>
        <p:pic>
          <p:nvPicPr>
            <p:cNvPr id="3075" name="Picture 3" descr="W:\project\stars\workspace\RND\SB-RND-ACT-006-13\WD41\projects\temp\wd41-all\figures\defense\figures\plotInfluentialNonInfluentialRunsT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57" y="2636912"/>
              <a:ext cx="2835275" cy="28352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project\stars\workspace\RND\SB-RND-ACT-006-13\WD41\projects\temp\wd41-all\figures\defense\figures\plotInfluentialNonInfluentialRunsD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6885" y="2636912"/>
              <a:ext cx="2835275" cy="2835275"/>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W:\project\stars\workspace\RND\SB-RND-ACT-006-13\WD41\projects\temp\wd41-all\figures\defense\figures\plotInfluentialNonInfluentialRunsC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1221" y="2636911"/>
              <a:ext cx="2835275" cy="28352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6200000">
              <a:off x="-956775" y="3701195"/>
              <a:ext cx="2448370"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8" name="TextBox 7"/>
            <p:cNvSpPr txBox="1"/>
            <p:nvPr/>
          </p:nvSpPr>
          <p:spPr>
            <a:xfrm rot="16200000">
              <a:off x="1963774" y="3701194"/>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Pressure Drop [bar]</a:t>
              </a:r>
            </a:p>
          </p:txBody>
        </p:sp>
        <p:sp>
          <p:nvSpPr>
            <p:cNvPr id="9" name="TextBox 8"/>
            <p:cNvSpPr txBox="1"/>
            <p:nvPr/>
          </p:nvSpPr>
          <p:spPr>
            <a:xfrm>
              <a:off x="684213" y="5301208"/>
              <a:ext cx="813593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10" name="TextBox 9"/>
            <p:cNvSpPr txBox="1"/>
            <p:nvPr/>
          </p:nvSpPr>
          <p:spPr>
            <a:xfrm rot="16200000">
              <a:off x="4959586" y="3701193"/>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Liquid Carryover [kg]</a:t>
              </a:r>
            </a:p>
          </p:txBody>
        </p:sp>
      </p:grpSp>
      <p:cxnSp>
        <p:nvCxnSpPr>
          <p:cNvPr id="4" name="Straight Connector 3"/>
          <p:cNvCxnSpPr>
            <a:endCxn id="15" idx="1"/>
          </p:cNvCxnSpPr>
          <p:nvPr/>
        </p:nvCxnSpPr>
        <p:spPr bwMode="auto">
          <a:xfrm>
            <a:off x="6646907" y="1752306"/>
            <a:ext cx="360000" cy="0"/>
          </a:xfrm>
          <a:prstGeom prst="line">
            <a:avLst/>
          </a:prstGeom>
          <a:solidFill>
            <a:schemeClr val="accent1"/>
          </a:solidFill>
          <a:ln w="63500" cap="flat" cmpd="sng" algn="ctr">
            <a:solidFill>
              <a:srgbClr val="969696"/>
            </a:solidFill>
            <a:prstDash val="solid"/>
            <a:round/>
            <a:headEnd type="none" w="med" len="med"/>
            <a:tailEnd type="none" w="med" len="med"/>
          </a:ln>
          <a:effectLst/>
        </p:spPr>
      </p:cxnSp>
      <p:cxnSp>
        <p:nvCxnSpPr>
          <p:cNvPr id="14" name="Straight Connector 13"/>
          <p:cNvCxnSpPr>
            <a:endCxn id="16" idx="1"/>
          </p:cNvCxnSpPr>
          <p:nvPr/>
        </p:nvCxnSpPr>
        <p:spPr bwMode="auto">
          <a:xfrm>
            <a:off x="6646907" y="2256362"/>
            <a:ext cx="360040" cy="0"/>
          </a:xfrm>
          <a:prstGeom prst="line">
            <a:avLst/>
          </a:prstGeom>
          <a:solidFill>
            <a:schemeClr val="accent1"/>
          </a:solidFill>
          <a:ln w="63500" cap="flat" cmpd="sng" algn="ctr">
            <a:solidFill>
              <a:schemeClr val="tx1"/>
            </a:solidFill>
            <a:prstDash val="solid"/>
            <a:round/>
            <a:headEnd type="none" w="med" len="med"/>
            <a:tailEnd type="none" w="med" len="med"/>
          </a:ln>
          <a:effectLst/>
        </p:spPr>
      </p:cxnSp>
      <p:sp>
        <p:nvSpPr>
          <p:cNvPr id="15" name="Rectangle 14"/>
          <p:cNvSpPr/>
          <p:nvPr/>
        </p:nvSpPr>
        <p:spPr>
          <a:xfrm>
            <a:off x="7006947" y="1552251"/>
            <a:ext cx="2088232" cy="400110"/>
          </a:xfrm>
          <a:prstGeom prst="rect">
            <a:avLst/>
          </a:prstGeom>
        </p:spPr>
        <p:txBody>
          <a:bodyPr wrap="square">
            <a:spAutoFit/>
          </a:bodyPr>
          <a:lstStyle/>
          <a:p>
            <a:pPr>
              <a:spcAft>
                <a:spcPts val="600"/>
              </a:spcAft>
            </a:pPr>
            <a:r>
              <a:rPr lang="en-US" sz="2000" b="1" dirty="0">
                <a:latin typeface="+mn-lt"/>
              </a:rPr>
              <a:t>12</a:t>
            </a:r>
            <a:r>
              <a:rPr lang="en-US" sz="2000" dirty="0">
                <a:latin typeface="+mn-lt"/>
              </a:rPr>
              <a:t> Influential</a:t>
            </a:r>
          </a:p>
        </p:txBody>
      </p:sp>
      <p:sp>
        <p:nvSpPr>
          <p:cNvPr id="16" name="Rectangle 15"/>
          <p:cNvSpPr/>
          <p:nvPr/>
        </p:nvSpPr>
        <p:spPr>
          <a:xfrm>
            <a:off x="7006947" y="2056307"/>
            <a:ext cx="2088232" cy="400110"/>
          </a:xfrm>
          <a:prstGeom prst="rect">
            <a:avLst/>
          </a:prstGeom>
        </p:spPr>
        <p:txBody>
          <a:bodyPr wrap="square">
            <a:spAutoFit/>
          </a:bodyPr>
          <a:lstStyle/>
          <a:p>
            <a:pPr>
              <a:spcAft>
                <a:spcPts val="600"/>
              </a:spcAft>
            </a:pPr>
            <a:r>
              <a:rPr lang="en-US" sz="2000" b="1" dirty="0">
                <a:latin typeface="+mn-lt"/>
              </a:rPr>
              <a:t>15</a:t>
            </a:r>
            <a:r>
              <a:rPr lang="en-US" sz="2000" dirty="0">
                <a:latin typeface="+mn-lt"/>
              </a:rPr>
              <a:t> Non-influential</a:t>
            </a:r>
          </a:p>
        </p:txBody>
      </p:sp>
      <p:sp>
        <p:nvSpPr>
          <p:cNvPr id="27" name="TextBox 26"/>
          <p:cNvSpPr txBox="1"/>
          <p:nvPr/>
        </p:nvSpPr>
        <p:spPr>
          <a:xfrm>
            <a:off x="5350763" y="1552251"/>
            <a:ext cx="1296144" cy="904166"/>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Parameter</a:t>
            </a:r>
            <a:br>
              <a:rPr lang="en-US" sz="2000" b="1" kern="1000" spc="30" dirty="0">
                <a:latin typeface="+mn-lt"/>
                <a:cs typeface="Franklin Gothic Book"/>
              </a:rPr>
            </a:br>
            <a:r>
              <a:rPr lang="en-US" sz="2000" b="1" kern="1000" spc="30" dirty="0">
                <a:latin typeface="+mn-lt"/>
                <a:cs typeface="Franklin Gothic Book"/>
              </a:rPr>
              <a:t>subsets</a:t>
            </a:r>
          </a:p>
        </p:txBody>
      </p:sp>
      <p:sp>
        <p:nvSpPr>
          <p:cNvPr id="28" name="Rectangle 27"/>
          <p:cNvSpPr/>
          <p:nvPr/>
        </p:nvSpPr>
        <p:spPr>
          <a:xfrm>
            <a:off x="827088" y="1557338"/>
            <a:ext cx="4032250" cy="1015663"/>
          </a:xfrm>
          <a:prstGeom prst="rect">
            <a:avLst/>
          </a:prstGeom>
        </p:spPr>
        <p:txBody>
          <a:bodyPr wrap="square">
            <a:spAutoFit/>
          </a:bodyPr>
          <a:lstStyle/>
          <a:p>
            <a:pPr>
              <a:spcAft>
                <a:spcPts val="600"/>
              </a:spcAft>
            </a:pPr>
            <a:r>
              <a:rPr lang="en-US" sz="2000" dirty="0">
                <a:latin typeface="+mn-lt"/>
              </a:rPr>
              <a:t>Uncertainty propagation using 2 parameter subsets</a:t>
            </a:r>
            <a:br>
              <a:rPr lang="en-US" sz="2000" dirty="0">
                <a:latin typeface="+mn-lt"/>
              </a:rPr>
            </a:br>
            <a:r>
              <a:rPr lang="en-US" sz="2000" dirty="0">
                <a:latin typeface="+mn-lt"/>
              </a:rPr>
              <a:t>and 500 Monte Carlo samples</a:t>
            </a:r>
          </a:p>
        </p:txBody>
      </p:sp>
      <p:sp>
        <p:nvSpPr>
          <p:cNvPr id="17" name="Rectangle 16">
            <a:extLst>
              <a:ext uri="{FF2B5EF4-FFF2-40B4-BE49-F238E27FC236}">
                <a16:creationId xmlns:a16="http://schemas.microsoft.com/office/drawing/2014/main" xmlns="" id="{DED3183F-8C06-4B75-AC86-F19B60E65C40}"/>
              </a:ext>
            </a:extLst>
          </p:cNvPr>
          <p:cNvSpPr/>
          <p:nvPr/>
        </p:nvSpPr>
        <p:spPr>
          <a:xfrm>
            <a:off x="684213" y="5572380"/>
            <a:ext cx="4175125" cy="1015663"/>
          </a:xfrm>
          <a:prstGeom prst="rect">
            <a:avLst/>
          </a:prstGeom>
        </p:spPr>
        <p:txBody>
          <a:bodyPr wrap="square">
            <a:spAutoFit/>
          </a:bodyPr>
          <a:lstStyle/>
          <a:p>
            <a:pPr>
              <a:spcBef>
                <a:spcPts val="600"/>
              </a:spcBef>
            </a:pPr>
            <a:r>
              <a:rPr lang="en-US" sz="2000" b="1" dirty="0">
                <a:solidFill>
                  <a:srgbClr val="505050"/>
                </a:solidFill>
                <a:latin typeface="+mn-lt"/>
              </a:rPr>
              <a:t>For these 12 influential parameters,</a:t>
            </a:r>
            <a:br>
              <a:rPr lang="en-US" sz="2000" b="1" dirty="0">
                <a:solidFill>
                  <a:srgbClr val="505050"/>
                </a:solidFill>
                <a:latin typeface="+mn-lt"/>
              </a:rPr>
            </a:br>
            <a:r>
              <a:rPr lang="en-US" sz="2000" b="1" dirty="0">
                <a:solidFill>
                  <a:srgbClr val="505050"/>
                </a:solidFill>
                <a:latin typeface="+mn-lt"/>
              </a:rPr>
              <a:t>investigate how parameters affect the output and by how much.</a:t>
            </a:r>
          </a:p>
        </p:txBody>
      </p:sp>
      <p:sp>
        <p:nvSpPr>
          <p:cNvPr id="18" name="TextBox 17">
            <a:extLst>
              <a:ext uri="{FF2B5EF4-FFF2-40B4-BE49-F238E27FC236}">
                <a16:creationId xmlns:a16="http://schemas.microsoft.com/office/drawing/2014/main" xmlns="" id="{5A3C1DAB-174C-41DF-BC89-5DF77B7432BF}"/>
              </a:ext>
            </a:extLst>
          </p:cNvPr>
          <p:cNvSpPr txBox="1"/>
          <p:nvPr/>
        </p:nvSpPr>
        <p:spPr>
          <a:xfrm>
            <a:off x="5003800" y="5589240"/>
            <a:ext cx="3816350" cy="977160"/>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Application of functional data analysis</a:t>
            </a:r>
            <a:br>
              <a:rPr lang="en-US" sz="1800" kern="1000" spc="30" dirty="0">
                <a:latin typeface="+mn-lt"/>
                <a:cs typeface="Franklin Gothic Book"/>
              </a:rPr>
            </a:br>
            <a:r>
              <a:rPr lang="en-US" sz="1800" kern="1000" spc="30" dirty="0">
                <a:latin typeface="+mn-lt"/>
                <a:cs typeface="Franklin Gothic Book"/>
              </a:rPr>
              <a:t>(FDA) techniques</a:t>
            </a:r>
          </a:p>
        </p:txBody>
      </p:sp>
    </p:spTree>
    <p:extLst>
      <p:ext uri="{BB962C8B-B14F-4D97-AF65-F5344CB8AC3E}">
        <p14:creationId xmlns:p14="http://schemas.microsoft.com/office/powerpoint/2010/main" val="296549867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(2/4):</a:t>
            </a:r>
            <a:br>
              <a:rPr lang="en-US" sz="2800" dirty="0"/>
            </a:br>
            <a:r>
              <a:rPr lang="en-US" sz="2800" dirty="0"/>
              <a:t>Gaussian Process Metamodeling</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parameters to be inferred?</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the forward model?</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8" name="Rectangle 17"/>
          <p:cNvSpPr/>
          <p:nvPr/>
        </p:nvSpPr>
        <p:spPr>
          <a:xfrm>
            <a:off x="5796136" y="3207971"/>
            <a:ext cx="3127710" cy="1061829"/>
          </a:xfrm>
          <a:prstGeom prst="rect">
            <a:avLst/>
          </a:prstGeom>
        </p:spPr>
        <p:txBody>
          <a:bodyPr wrap="square">
            <a:spAutoFit/>
          </a:bodyPr>
          <a:lstStyle/>
          <a:p>
            <a:pPr>
              <a:spcBef>
                <a:spcPts val="600"/>
              </a:spcBef>
            </a:pPr>
            <a:r>
              <a:rPr lang="en-US" sz="2100" b="1" dirty="0">
                <a:latin typeface="+mn-lt"/>
              </a:rPr>
              <a:t>Construct a </a:t>
            </a:r>
            <a:r>
              <a:rPr lang="en-US" sz="2100" b="1" dirty="0" err="1">
                <a:latin typeface="+mn-lt"/>
              </a:rPr>
              <a:t>metamodel</a:t>
            </a:r>
            <a:r>
              <a:rPr lang="en-US" sz="2100" b="1" dirty="0">
                <a:latin typeface="+mn-lt"/>
              </a:rPr>
              <a:t> for fast and efficient approximation</a:t>
            </a:r>
          </a:p>
        </p:txBody>
      </p:sp>
      <p:sp>
        <p:nvSpPr>
          <p:cNvPr id="12" name="Rectangle 11"/>
          <p:cNvSpPr/>
          <p:nvPr/>
        </p:nvSpPr>
        <p:spPr>
          <a:xfrm>
            <a:off x="5003800" y="4469050"/>
            <a:ext cx="3816350" cy="400110"/>
          </a:xfrm>
          <a:prstGeom prst="rect">
            <a:avLst/>
          </a:prstGeom>
        </p:spPr>
        <p:txBody>
          <a:bodyPr wrap="square">
            <a:spAutoFit/>
          </a:bodyPr>
          <a:lstStyle/>
          <a:p>
            <a:r>
              <a:rPr lang="en-US" sz="2000" dirty="0">
                <a:latin typeface="+mn-lt"/>
              </a:rPr>
              <a:t>Metamodel: “a model of a model”</a:t>
            </a:r>
            <a:endParaRPr lang="en-US" sz="2000" b="1" dirty="0">
              <a:latin typeface="+mn-lt"/>
            </a:endParaRPr>
          </a:p>
        </p:txBody>
      </p:sp>
      <p:sp>
        <p:nvSpPr>
          <p:cNvPr id="4" name="Rectangle 3">
            <a:extLst>
              <a:ext uri="{FF2B5EF4-FFF2-40B4-BE49-F238E27FC236}">
                <a16:creationId xmlns:a16="http://schemas.microsoft.com/office/drawing/2014/main" xmlns="" id="{99E39F85-CB79-4FD6-A5C3-2704B728F22B}"/>
              </a:ext>
            </a:extLst>
          </p:cNvPr>
          <p:cNvSpPr/>
          <p:nvPr/>
        </p:nvSpPr>
        <p:spPr bwMode="auto">
          <a:xfrm>
            <a:off x="684214" y="1548017"/>
            <a:ext cx="8140314" cy="1280134"/>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x-none"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58424905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E:\OneDrive\projects\mucm\posterior.png"/>
          <p:cNvPicPr>
            <a:picLocks noChangeAspect="1" noChangeArrowheads="1"/>
          </p:cNvPicPr>
          <p:nvPr/>
        </p:nvPicPr>
        <p:blipFill rotWithShape="1">
          <a:blip r:embed="rId3">
            <a:extLst>
              <a:ext uri="{28A0092B-C50C-407E-A947-70E740481C1C}">
                <a14:useLocalDpi xmlns:a14="http://schemas.microsoft.com/office/drawing/2010/main" val="0"/>
              </a:ext>
            </a:extLst>
          </a:blip>
          <a:srcRect t="7680" r="8843" b="7962"/>
          <a:stretch/>
        </p:blipFill>
        <p:spPr bwMode="auto">
          <a:xfrm>
            <a:off x="6306213" y="4198883"/>
            <a:ext cx="2534540" cy="23454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E:\OneDrive\projects\mucm\data.png"/>
          <p:cNvPicPr>
            <a:picLocks noChangeAspect="1" noChangeArrowheads="1"/>
          </p:cNvPicPr>
          <p:nvPr/>
        </p:nvPicPr>
        <p:blipFill rotWithShape="1">
          <a:blip r:embed="rId4">
            <a:extLst>
              <a:ext uri="{28A0092B-C50C-407E-A947-70E740481C1C}">
                <a14:useLocalDpi xmlns:a14="http://schemas.microsoft.com/office/drawing/2010/main" val="0"/>
              </a:ext>
            </a:extLst>
          </a:blip>
          <a:srcRect t="8479" r="7645" b="8353"/>
          <a:stretch/>
        </p:blipFill>
        <p:spPr bwMode="auto">
          <a:xfrm>
            <a:off x="3464608" y="4198883"/>
            <a:ext cx="2567833" cy="23124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OneDrive\projects\mucm\prior.png"/>
          <p:cNvPicPr>
            <a:picLocks noChangeAspect="1" noChangeArrowheads="1"/>
          </p:cNvPicPr>
          <p:nvPr/>
        </p:nvPicPr>
        <p:blipFill rotWithShape="1">
          <a:blip r:embed="rId5">
            <a:extLst>
              <a:ext uri="{28A0092B-C50C-407E-A947-70E740481C1C}">
                <a14:useLocalDpi xmlns:a14="http://schemas.microsoft.com/office/drawing/2010/main" val="0"/>
              </a:ext>
            </a:extLst>
          </a:blip>
          <a:srcRect t="11556" r="9603" b="7385"/>
          <a:stretch/>
        </p:blipFill>
        <p:spPr bwMode="auto">
          <a:xfrm>
            <a:off x="566405" y="4257534"/>
            <a:ext cx="2513404" cy="225377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2400465" y="6058161"/>
            <a:ext cx="576064" cy="323165"/>
          </a:xfrm>
          <a:prstGeom prst="rect">
            <a:avLst/>
          </a:prstGeom>
          <a:solidFill>
            <a:srgbClr val="B9B9B9"/>
          </a:solidFill>
        </p:spPr>
        <p:txBody>
          <a:bodyPr wrap="square">
            <a:spAutoFit/>
          </a:bodyPr>
          <a:lstStyle/>
          <a:p>
            <a:r>
              <a:rPr lang="en-US" sz="1500" b="1" dirty="0">
                <a:latin typeface="+mn-lt"/>
              </a:rPr>
              <a:t>Prior</a:t>
            </a:r>
            <a:endParaRPr lang="en-US" sz="1500" b="1" i="1" dirty="0">
              <a:latin typeface="+mn-lt"/>
            </a:endParaRPr>
          </a:p>
        </p:txBody>
      </p:sp>
      <p:sp>
        <p:nvSpPr>
          <p:cNvPr id="29" name="Rectangle 28"/>
          <p:cNvSpPr/>
          <p:nvPr/>
        </p:nvSpPr>
        <p:spPr>
          <a:xfrm>
            <a:off x="5384369" y="6058163"/>
            <a:ext cx="576064" cy="323165"/>
          </a:xfrm>
          <a:prstGeom prst="rect">
            <a:avLst/>
          </a:prstGeom>
          <a:solidFill>
            <a:srgbClr val="B9B9B9"/>
          </a:solidFill>
        </p:spPr>
        <p:txBody>
          <a:bodyPr wrap="square">
            <a:spAutoFit/>
          </a:bodyPr>
          <a:lstStyle/>
          <a:p>
            <a:r>
              <a:rPr lang="en-US" sz="1500" b="1" dirty="0">
                <a:latin typeface="+mn-lt"/>
              </a:rPr>
              <a:t>Data</a:t>
            </a:r>
            <a:endParaRPr lang="en-US" sz="1500" b="1" i="1" dirty="0">
              <a:latin typeface="+mn-lt"/>
            </a:endParaRPr>
          </a:p>
        </p:txBody>
      </p:sp>
      <p:sp>
        <p:nvSpPr>
          <p:cNvPr id="30" name="Rectangle 29"/>
          <p:cNvSpPr/>
          <p:nvPr/>
        </p:nvSpPr>
        <p:spPr>
          <a:xfrm>
            <a:off x="7893874" y="6058163"/>
            <a:ext cx="963107" cy="323165"/>
          </a:xfrm>
          <a:prstGeom prst="rect">
            <a:avLst/>
          </a:prstGeom>
          <a:solidFill>
            <a:srgbClr val="B9B9B9"/>
          </a:solidFill>
        </p:spPr>
        <p:txBody>
          <a:bodyPr wrap="square">
            <a:spAutoFit/>
          </a:bodyPr>
          <a:lstStyle/>
          <a:p>
            <a:r>
              <a:rPr lang="en-US" sz="1500" b="1" dirty="0">
                <a:latin typeface="+mn-lt"/>
              </a:rPr>
              <a:t>Posterior</a:t>
            </a:r>
            <a:endParaRPr lang="en-US" sz="1500" b="1" i="1" dirty="0">
              <a:latin typeface="+mn-lt"/>
            </a:endParaRPr>
          </a:p>
        </p:txBody>
      </p:sp>
      <p:sp>
        <p:nvSpPr>
          <p:cNvPr id="3" name="Title 2"/>
          <p:cNvSpPr>
            <a:spLocks noGrp="1"/>
          </p:cNvSpPr>
          <p:nvPr>
            <p:ph type="title"/>
          </p:nvPr>
        </p:nvSpPr>
        <p:spPr/>
        <p:txBody>
          <a:bodyPr/>
          <a:lstStyle/>
          <a:p>
            <a:r>
              <a:rPr lang="en-US" dirty="0"/>
              <a:t>Gaussian Process (GP) </a:t>
            </a:r>
            <a:r>
              <a:rPr lang="en-US" dirty="0" err="1"/>
              <a:t>Metamodel</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5181213" y="3387660"/>
                <a:ext cx="2809588" cy="399529"/>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1700" b="0" i="1" kern="1000" spc="30" smtClean="0">
                          <a:latin typeface="Cambria Math"/>
                          <a:cs typeface="Franklin Gothic Book"/>
                        </a:rPr>
                        <m:t>𝑘</m:t>
                      </m:r>
                      <m:d>
                        <m:dPr>
                          <m:ctrlPr>
                            <a:rPr lang="en-US" sz="1700" b="0" i="1" kern="1000" spc="30" smtClean="0">
                              <a:latin typeface="Cambria Math"/>
                              <a:cs typeface="Franklin Gothic Book"/>
                            </a:rPr>
                          </m:ctrlPr>
                        </m:dPr>
                        <m:e>
                          <m:r>
                            <a:rPr lang="en-US" sz="1700" b="1" i="1" kern="1000" spc="30" smtClean="0">
                              <a:latin typeface="Cambria Math"/>
                            </a:rPr>
                            <m:t>𝒙</m:t>
                          </m:r>
                          <m:r>
                            <a:rPr lang="en-US" sz="1700" b="0" i="1" kern="1000" spc="30" smtClean="0">
                              <a:latin typeface="Cambria Math"/>
                            </a:rPr>
                            <m:t>,</m:t>
                          </m:r>
                          <m:sSup>
                            <m:sSupPr>
                              <m:ctrlPr>
                                <a:rPr lang="en-US" sz="1700" b="0" i="1" kern="1000" spc="30" smtClean="0">
                                  <a:latin typeface="Cambria Math"/>
                                </a:rPr>
                              </m:ctrlPr>
                            </m:sSupPr>
                            <m:e>
                              <m:r>
                                <a:rPr lang="en-US" sz="1700" b="1" i="1" kern="1000" spc="30" smtClean="0">
                                  <a:latin typeface="Cambria Math"/>
                                </a:rPr>
                                <m:t>𝒙</m:t>
                              </m:r>
                            </m:e>
                            <m:sup>
                              <m:r>
                                <a:rPr lang="en-US" sz="1700" b="0" i="1" kern="1000" spc="30" smtClean="0">
                                  <a:latin typeface="Cambria Math"/>
                                </a:rPr>
                                <m:t>∗</m:t>
                              </m:r>
                            </m:sup>
                          </m:sSup>
                        </m:e>
                      </m:d>
                      <m:r>
                        <a:rPr lang="en-US" sz="1700" b="0" i="1" kern="1000" spc="30" smtClean="0">
                          <a:latin typeface="Cambria Math"/>
                          <a:ea typeface="Cambria Math"/>
                        </a:rPr>
                        <m:t>≡</m:t>
                      </m:r>
                      <m:r>
                        <m:rPr>
                          <m:sty m:val="p"/>
                        </m:rPr>
                        <a:rPr lang="en-US" sz="1700" b="0" i="0" kern="1000" spc="30" smtClean="0">
                          <a:latin typeface="Cambria Math"/>
                          <a:cs typeface="Franklin Gothic Book"/>
                        </a:rPr>
                        <m:t>Cov</m:t>
                      </m:r>
                      <m:d>
                        <m:dPr>
                          <m:begChr m:val="["/>
                          <m:endChr m:val="]"/>
                          <m:ctrlPr>
                            <a:rPr lang="en-US" sz="1700" b="0" i="1" kern="1000" spc="30" smtClean="0">
                              <a:latin typeface="Cambria Math"/>
                              <a:cs typeface="Franklin Gothic Book"/>
                            </a:rPr>
                          </m:ctrlPr>
                        </m:dPr>
                        <m:e>
                          <m:r>
                            <a:rPr lang="en-US" sz="1700" b="0" i="1" kern="1000" spc="30" smtClean="0">
                              <a:latin typeface="Cambria Math"/>
                              <a:cs typeface="Franklin Gothic Book"/>
                            </a:rPr>
                            <m:t>𝑌</m:t>
                          </m:r>
                          <m:d>
                            <m:dPr>
                              <m:ctrlPr>
                                <a:rPr lang="en-US" sz="1700" b="0" i="1" kern="1000" spc="30" smtClean="0">
                                  <a:latin typeface="Cambria Math"/>
                                  <a:cs typeface="Franklin Gothic Book"/>
                                </a:rPr>
                              </m:ctrlPr>
                            </m:dPr>
                            <m:e>
                              <m:r>
                                <a:rPr lang="en-US" sz="1700" b="1" i="1" kern="1000" spc="30" smtClean="0">
                                  <a:latin typeface="Cambria Math"/>
                                  <a:cs typeface="Franklin Gothic Book"/>
                                </a:rPr>
                                <m:t>𝒙</m:t>
                              </m:r>
                            </m:e>
                          </m:d>
                          <m:r>
                            <a:rPr lang="en-US" sz="1700" b="0" i="1" kern="1000" spc="30" smtClean="0">
                              <a:latin typeface="Cambria Math"/>
                              <a:cs typeface="Franklin Gothic Book"/>
                            </a:rPr>
                            <m:t>,</m:t>
                          </m:r>
                          <m:r>
                            <a:rPr lang="en-US" sz="1700" b="0" i="1" kern="1000" spc="30" smtClean="0">
                              <a:latin typeface="Cambria Math"/>
                              <a:cs typeface="Franklin Gothic Book"/>
                            </a:rPr>
                            <m:t>𝑌</m:t>
                          </m:r>
                          <m:r>
                            <a:rPr lang="en-US" sz="1700" b="0" i="1" kern="1000" spc="30" smtClean="0">
                              <a:latin typeface="Cambria Math"/>
                              <a:cs typeface="Franklin Gothic Book"/>
                            </a:rPr>
                            <m:t>(</m:t>
                          </m:r>
                          <m:sSup>
                            <m:sSupPr>
                              <m:ctrlPr>
                                <a:rPr lang="en-US" sz="1700" b="1" i="1" kern="1000" spc="30" smtClean="0">
                                  <a:latin typeface="Cambria Math"/>
                                  <a:cs typeface="Franklin Gothic Book"/>
                                </a:rPr>
                              </m:ctrlPr>
                            </m:sSupPr>
                            <m:e>
                              <m:r>
                                <a:rPr lang="en-US" sz="1700" b="1" i="1" kern="1000" spc="30" smtClean="0">
                                  <a:latin typeface="Cambria Math"/>
                                  <a:cs typeface="Franklin Gothic Book"/>
                                </a:rPr>
                                <m:t>𝒙</m:t>
                              </m:r>
                            </m:e>
                            <m:sup>
                              <m:r>
                                <a:rPr lang="en-US" sz="1700" b="1" i="1" kern="1000" spc="30" smtClean="0">
                                  <a:latin typeface="Cambria Math"/>
                                  <a:cs typeface="Franklin Gothic Book"/>
                                </a:rPr>
                                <m:t>∗</m:t>
                              </m:r>
                            </m:sup>
                          </m:sSup>
                          <m:r>
                            <a:rPr lang="en-US" sz="1700" b="0" i="1" kern="1000" spc="30" smtClean="0">
                              <a:latin typeface="Cambria Math"/>
                              <a:cs typeface="Franklin Gothic Book"/>
                            </a:rPr>
                            <m:t>)</m:t>
                          </m:r>
                        </m:e>
                      </m:d>
                    </m:oMath>
                  </m:oMathPara>
                </a14:m>
                <a:endParaRPr lang="en-US" sz="1700" b="0" kern="1000" spc="30" dirty="0">
                  <a:latin typeface="+mn-lt"/>
                  <a:cs typeface="Franklin Gothic Book"/>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181213" y="3387660"/>
                <a:ext cx="2809588" cy="399529"/>
              </a:xfrm>
              <a:prstGeom prst="rect">
                <a:avLst/>
              </a:prstGeom>
              <a:blipFill>
                <a:blip r:embed="rId6"/>
                <a:stretch>
                  <a:fillRect l="-2820"/>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46664" y="2547171"/>
                <a:ext cx="3796710" cy="449781"/>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2400" b="0" i="1" kern="1000" spc="30" smtClean="0">
                          <a:latin typeface="Cambria Math"/>
                          <a:cs typeface="Franklin Gothic Book"/>
                        </a:rPr>
                        <m:t>𝑌</m:t>
                      </m:r>
                      <m:r>
                        <a:rPr lang="en-US" sz="2400" b="0" i="1" kern="1000" spc="30" smtClean="0">
                          <a:latin typeface="Cambria Math"/>
                          <a:cs typeface="Franklin Gothic Book"/>
                        </a:rPr>
                        <m:t>(</m:t>
                      </m:r>
                      <m:r>
                        <a:rPr lang="en-US" sz="2400" b="1" i="1" kern="1000" spc="30" smtClean="0">
                          <a:latin typeface="Cambria Math"/>
                          <a:cs typeface="Franklin Gothic Book"/>
                        </a:rPr>
                        <m:t>𝒙</m:t>
                      </m:r>
                      <m:r>
                        <a:rPr lang="en-US" sz="2400" b="0" i="1" kern="1000" spc="30" smtClean="0">
                          <a:latin typeface="Cambria Math"/>
                          <a:cs typeface="Franklin Gothic Book"/>
                        </a:rPr>
                        <m:t>)</m:t>
                      </m:r>
                      <m:r>
                        <a:rPr lang="en-US" sz="2400" b="0" i="0" kern="1000" spc="30" smtClean="0">
                          <a:latin typeface="Cambria Math" panose="02040503050406030204" pitchFamily="18" charset="0"/>
                          <a:cs typeface="Franklin Gothic Book"/>
                        </a:rPr>
                        <m:t>~</m:t>
                      </m:r>
                      <m:r>
                        <a:rPr lang="en-US" sz="2400" b="0" i="1" kern="1000" spc="30" smtClean="0">
                          <a:latin typeface="Cambria Math"/>
                          <a:cs typeface="Franklin Gothic Book"/>
                        </a:rPr>
                        <m:t>𝐺𝑃</m:t>
                      </m:r>
                      <m:d>
                        <m:dPr>
                          <m:ctrlPr>
                            <a:rPr lang="en-US" sz="2400" b="0" i="1" kern="1000" spc="30" smtClean="0">
                              <a:latin typeface="Cambria Math"/>
                              <a:cs typeface="Franklin Gothic Book"/>
                            </a:rPr>
                          </m:ctrlPr>
                        </m:dPr>
                        <m:e>
                          <m:r>
                            <a:rPr lang="en-US" sz="2400" b="0" i="1" kern="1000" spc="30" smtClean="0">
                              <a:latin typeface="Cambria Math"/>
                              <a:cs typeface="Franklin Gothic Book"/>
                            </a:rPr>
                            <m:t>𝑚</m:t>
                          </m:r>
                          <m:r>
                            <a:rPr lang="en-US" sz="2400" b="0" i="1" kern="1000" spc="30" smtClean="0">
                              <a:latin typeface="Cambria Math"/>
                              <a:cs typeface="Franklin Gothic Book"/>
                            </a:rPr>
                            <m:t>(</m:t>
                          </m:r>
                          <m:r>
                            <a:rPr lang="en-US" sz="2400" b="1" i="1" kern="1000" spc="30" smtClean="0">
                              <a:latin typeface="Cambria Math"/>
                            </a:rPr>
                            <m:t>𝒙</m:t>
                          </m:r>
                          <m:r>
                            <a:rPr lang="en-US" sz="2400" b="0" i="1" kern="1000" spc="30" smtClean="0">
                              <a:latin typeface="Cambria Math"/>
                            </a:rPr>
                            <m:t>)</m:t>
                          </m:r>
                          <m:r>
                            <a:rPr lang="en-US" sz="2400" b="0" i="1" kern="1000" spc="30" smtClean="0">
                              <a:latin typeface="Cambria Math"/>
                              <a:cs typeface="Franklin Gothic Book"/>
                            </a:rPr>
                            <m:t>, </m:t>
                          </m:r>
                          <m:sSup>
                            <m:sSupPr>
                              <m:ctrlPr>
                                <a:rPr lang="en-US" sz="2400" b="0" i="1" kern="1000" spc="30" smtClean="0">
                                  <a:latin typeface="Cambria Math"/>
                                  <a:cs typeface="Franklin Gothic Book"/>
                                </a:rPr>
                              </m:ctrlPr>
                            </m:sSupPr>
                            <m:e>
                              <m:r>
                                <a:rPr lang="en-US" sz="2400" b="0" i="1" kern="1000" spc="30" smtClean="0">
                                  <a:latin typeface="Cambria Math"/>
                                  <a:cs typeface="Franklin Gothic Book"/>
                                </a:rPr>
                                <m:t>𝜎</m:t>
                              </m:r>
                            </m:e>
                            <m:sup>
                              <m:r>
                                <a:rPr lang="en-US" sz="2400" b="0" i="1" kern="1000" spc="30" smtClean="0">
                                  <a:latin typeface="Cambria Math"/>
                                  <a:cs typeface="Franklin Gothic Book"/>
                                </a:rPr>
                                <m:t>2</m:t>
                              </m:r>
                            </m:sup>
                          </m:sSup>
                          <m:r>
                            <a:rPr lang="en-US" sz="2400" b="0" i="1" kern="1000" spc="30" smtClean="0">
                              <a:latin typeface="Cambria Math"/>
                              <a:cs typeface="Franklin Gothic Book"/>
                            </a:rPr>
                            <m:t>𝑘</m:t>
                          </m:r>
                          <m:d>
                            <m:dPr>
                              <m:ctrlPr>
                                <a:rPr lang="en-US" sz="2400" b="0" i="1" kern="1000" spc="30" smtClean="0">
                                  <a:latin typeface="Cambria Math"/>
                                  <a:cs typeface="Franklin Gothic Book"/>
                                </a:rPr>
                              </m:ctrlPr>
                            </m:dPr>
                            <m:e>
                              <m:r>
                                <a:rPr lang="en-US" sz="2400" b="1" i="1" kern="1000" spc="30">
                                  <a:latin typeface="Cambria Math"/>
                                </a:rPr>
                                <m:t>𝒙</m:t>
                              </m:r>
                              <m:r>
                                <a:rPr lang="en-US" sz="2400" b="0" i="1" kern="1000" spc="30" smtClean="0">
                                  <a:latin typeface="Cambria Math"/>
                                </a:rPr>
                                <m:t>,</m:t>
                              </m:r>
                              <m:sSup>
                                <m:sSupPr>
                                  <m:ctrlPr>
                                    <a:rPr lang="en-US" sz="2400" b="0" i="1" kern="1000" spc="30" smtClean="0">
                                      <a:latin typeface="Cambria Math"/>
                                    </a:rPr>
                                  </m:ctrlPr>
                                </m:sSupPr>
                                <m:e>
                                  <m:r>
                                    <a:rPr lang="en-US" sz="2400" b="1" i="1" kern="1000" spc="30">
                                      <a:latin typeface="Cambria Math"/>
                                    </a:rPr>
                                    <m:t>𝒙</m:t>
                                  </m:r>
                                </m:e>
                                <m:sup>
                                  <m:r>
                                    <a:rPr lang="en-US" sz="2400" b="0" i="1" kern="1000" spc="30" smtClean="0">
                                      <a:latin typeface="Cambria Math"/>
                                    </a:rPr>
                                    <m:t>∗</m:t>
                                  </m:r>
                                </m:sup>
                              </m:sSup>
                            </m:e>
                          </m:d>
                        </m:e>
                      </m:d>
                    </m:oMath>
                  </m:oMathPara>
                </a14:m>
                <a:endParaRPr lang="en-US" sz="2400" b="0" i="1" kern="1000" spc="30" dirty="0">
                  <a:latin typeface="+mn-lt"/>
                  <a:cs typeface="Franklin Gothic Book"/>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46664" y="2547171"/>
                <a:ext cx="3796710" cy="449781"/>
              </a:xfrm>
              <a:prstGeom prst="rect">
                <a:avLst/>
              </a:prstGeom>
              <a:blipFill rotWithShape="1">
                <a:blip r:embed="rId7"/>
                <a:stretch>
                  <a:fillRect/>
                </a:stretch>
              </a:blipFill>
            </p:spPr>
            <p:txBody>
              <a:bodyPr/>
              <a:lstStyle/>
              <a:p>
                <a:r>
                  <a:rPr lang="en-US">
                    <a:noFill/>
                  </a:rPr>
                  <a:t> </a:t>
                </a:r>
              </a:p>
            </p:txBody>
          </p:sp>
        </mc:Fallback>
      </mc:AlternateContent>
      <p:sp>
        <p:nvSpPr>
          <p:cNvPr id="9" name="Rectangle 8"/>
          <p:cNvSpPr/>
          <p:nvPr/>
        </p:nvSpPr>
        <p:spPr>
          <a:xfrm>
            <a:off x="107504" y="3257260"/>
            <a:ext cx="2160240" cy="584775"/>
          </a:xfrm>
          <a:prstGeom prst="rect">
            <a:avLst/>
          </a:prstGeom>
        </p:spPr>
        <p:txBody>
          <a:bodyPr wrap="square">
            <a:spAutoFit/>
          </a:bodyPr>
          <a:lstStyle/>
          <a:p>
            <a:r>
              <a:rPr lang="en-US" dirty="0">
                <a:latin typeface="+mn-lt"/>
              </a:rPr>
              <a:t>Probability distribution of functions</a:t>
            </a:r>
            <a:endParaRPr lang="en-US" b="1" dirty="0">
              <a:latin typeface="+mn-lt"/>
            </a:endParaRPr>
          </a:p>
        </p:txBody>
      </p:sp>
      <p:cxnSp>
        <p:nvCxnSpPr>
          <p:cNvPr id="11" name="Straight Connector 10"/>
          <p:cNvCxnSpPr/>
          <p:nvPr/>
        </p:nvCxnSpPr>
        <p:spPr bwMode="auto">
          <a:xfrm>
            <a:off x="2453216" y="2983465"/>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2" name="Rectangle 11"/>
          <p:cNvSpPr/>
          <p:nvPr/>
        </p:nvSpPr>
        <p:spPr>
          <a:xfrm>
            <a:off x="2130205" y="3257260"/>
            <a:ext cx="1073643" cy="615553"/>
          </a:xfrm>
          <a:prstGeom prst="rect">
            <a:avLst/>
          </a:prstGeom>
        </p:spPr>
        <p:txBody>
          <a:bodyPr wrap="square">
            <a:spAutoFit/>
          </a:bodyPr>
          <a:lstStyle/>
          <a:p>
            <a:r>
              <a:rPr lang="en-US" sz="1700" dirty="0">
                <a:solidFill>
                  <a:srgbClr val="505050"/>
                </a:solidFill>
                <a:latin typeface="+mn-lt"/>
              </a:rPr>
              <a:t>mean function</a:t>
            </a:r>
          </a:p>
        </p:txBody>
      </p:sp>
      <p:sp>
        <p:nvSpPr>
          <p:cNvPr id="14" name="Rectangle 13"/>
          <p:cNvSpPr/>
          <p:nvPr/>
        </p:nvSpPr>
        <p:spPr>
          <a:xfrm>
            <a:off x="3238103" y="2047351"/>
            <a:ext cx="2038770" cy="353943"/>
          </a:xfrm>
          <a:prstGeom prst="rect">
            <a:avLst/>
          </a:prstGeom>
        </p:spPr>
        <p:txBody>
          <a:bodyPr wrap="square">
            <a:spAutoFit/>
          </a:bodyPr>
          <a:lstStyle/>
          <a:p>
            <a:r>
              <a:rPr lang="en-US" sz="1700" dirty="0">
                <a:solidFill>
                  <a:srgbClr val="505050"/>
                </a:solidFill>
                <a:latin typeface="+mn-lt"/>
              </a:rPr>
              <a:t>process variance</a:t>
            </a:r>
            <a:endParaRPr lang="en-US" sz="1700" b="1" dirty="0">
              <a:solidFill>
                <a:srgbClr val="505050"/>
              </a:solidFill>
              <a:latin typeface="+mn-lt"/>
            </a:endParaRPr>
          </a:p>
        </p:txBody>
      </p:sp>
      <p:sp>
        <p:nvSpPr>
          <p:cNvPr id="15" name="Rectangle 14"/>
          <p:cNvSpPr/>
          <p:nvPr/>
        </p:nvSpPr>
        <p:spPr>
          <a:xfrm>
            <a:off x="3241320" y="3262798"/>
            <a:ext cx="2112412" cy="615553"/>
          </a:xfrm>
          <a:prstGeom prst="rect">
            <a:avLst/>
          </a:prstGeom>
        </p:spPr>
        <p:txBody>
          <a:bodyPr wrap="square">
            <a:spAutoFit/>
          </a:bodyPr>
          <a:lstStyle/>
          <a:p>
            <a:r>
              <a:rPr lang="en-US" sz="1700" dirty="0">
                <a:solidFill>
                  <a:srgbClr val="505050"/>
                </a:solidFill>
                <a:latin typeface="+mn-lt"/>
              </a:rPr>
              <a:t>correlation (kernel) </a:t>
            </a:r>
            <a:br>
              <a:rPr lang="en-US" sz="1700" dirty="0">
                <a:solidFill>
                  <a:srgbClr val="505050"/>
                </a:solidFill>
                <a:latin typeface="+mn-lt"/>
              </a:rPr>
            </a:br>
            <a:r>
              <a:rPr lang="en-US" sz="1700" dirty="0">
                <a:solidFill>
                  <a:srgbClr val="505050"/>
                </a:solidFill>
                <a:latin typeface="+mn-lt"/>
              </a:rPr>
              <a:t>function</a:t>
            </a:r>
          </a:p>
        </p:txBody>
      </p:sp>
      <p:cxnSp>
        <p:nvCxnSpPr>
          <p:cNvPr id="16" name="Straight Connector 15"/>
          <p:cNvCxnSpPr/>
          <p:nvPr/>
        </p:nvCxnSpPr>
        <p:spPr bwMode="auto">
          <a:xfrm>
            <a:off x="908004" y="2983465"/>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25" name="Straight Connector 24"/>
          <p:cNvCxnSpPr/>
          <p:nvPr/>
        </p:nvCxnSpPr>
        <p:spPr bwMode="auto">
          <a:xfrm>
            <a:off x="1933377" y="2439359"/>
            <a:ext cx="0" cy="197553"/>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26" name="Rectangle 25"/>
          <p:cNvSpPr/>
          <p:nvPr/>
        </p:nvSpPr>
        <p:spPr>
          <a:xfrm>
            <a:off x="1045964" y="2055200"/>
            <a:ext cx="1872828" cy="369332"/>
          </a:xfrm>
          <a:prstGeom prst="rect">
            <a:avLst/>
          </a:prstGeom>
        </p:spPr>
        <p:txBody>
          <a:bodyPr wrap="square">
            <a:spAutoFit/>
          </a:bodyPr>
          <a:lstStyle/>
          <a:p>
            <a:r>
              <a:rPr lang="en-US" sz="1800" dirty="0">
                <a:latin typeface="+mn-lt"/>
              </a:rPr>
              <a:t>Gaussian Process</a:t>
            </a:r>
            <a:endParaRPr lang="en-US" sz="1800" b="1" dirty="0">
              <a:latin typeface="+mn-lt"/>
            </a:endParaRPr>
          </a:p>
        </p:txBody>
      </p:sp>
      <mc:AlternateContent xmlns:mc="http://schemas.openxmlformats.org/markup-compatibility/2006" xmlns:a14="http://schemas.microsoft.com/office/drawing/2010/main">
        <mc:Choice Requires="a14">
          <p:sp>
            <p:nvSpPr>
              <p:cNvPr id="27" name="Rectangle 26"/>
              <p:cNvSpPr/>
              <p:nvPr/>
            </p:nvSpPr>
            <p:spPr>
              <a:xfrm>
                <a:off x="683569" y="1556792"/>
                <a:ext cx="8157184" cy="405624"/>
              </a:xfrm>
              <a:prstGeom prst="rect">
                <a:avLst/>
              </a:prstGeom>
            </p:spPr>
            <p:txBody>
              <a:bodyPr wrap="square">
                <a:spAutoFit/>
              </a:bodyPr>
              <a:lstStyle/>
              <a:p>
                <a:r>
                  <a:rPr lang="en-US" sz="2000" dirty="0">
                    <a:latin typeface="+mn-lt"/>
                  </a:rPr>
                  <a:t>Gaussian process is a </a:t>
                </a:r>
                <a:r>
                  <a:rPr lang="en-US" sz="2000" b="1" dirty="0">
                    <a:latin typeface="+mn-lt"/>
                  </a:rPr>
                  <a:t>Gaussian with continuous variates</a:t>
                </a:r>
                <a:r>
                  <a:rPr lang="en-US" sz="2000" dirty="0">
                    <a:latin typeface="+mn-lt"/>
                  </a:rPr>
                  <a:t>:</a:t>
                </a:r>
                <a14:m>
                  <m:oMath xmlns:m="http://schemas.openxmlformats.org/officeDocument/2006/math">
                    <m:r>
                      <a:rPr lang="en-US" sz="2000" b="0" i="0" kern="1000" spc="30" smtClean="0">
                        <a:latin typeface="Cambria Math"/>
                      </a:rPr>
                      <m:t> </m:t>
                    </m:r>
                    <m:r>
                      <a:rPr lang="en-US" sz="2000" b="0" i="1" kern="1000" spc="30" smtClean="0">
                        <a:latin typeface="Cambria Math"/>
                      </a:rPr>
                      <m:t>𝑌</m:t>
                    </m:r>
                    <m:d>
                      <m:dPr>
                        <m:ctrlPr>
                          <a:rPr lang="en-US" sz="2000" b="0" i="1" kern="1000" spc="30" smtClean="0">
                            <a:latin typeface="Cambria Math"/>
                          </a:rPr>
                        </m:ctrlPr>
                      </m:dPr>
                      <m:e>
                        <m:r>
                          <a:rPr lang="en-US" sz="2000" b="1" i="1" kern="1000" spc="30" smtClean="0">
                            <a:latin typeface="Cambria Math"/>
                          </a:rPr>
                          <m:t>𝒙</m:t>
                        </m:r>
                      </m:e>
                    </m:d>
                    <m:r>
                      <a:rPr lang="en-US" sz="2000" i="1" kern="1000" spc="30">
                        <a:latin typeface="Cambria Math"/>
                      </a:rPr>
                      <m:t>∈</m:t>
                    </m:r>
                    <m:r>
                      <a:rPr lang="en-US" sz="2000" kern="1000" spc="30">
                        <a:latin typeface="Cambria Math"/>
                      </a:rPr>
                      <m:t>ℝ</m:t>
                    </m:r>
                    <m:r>
                      <a:rPr lang="en-US" sz="2000" b="0" i="0" kern="1000" spc="30" smtClean="0">
                        <a:latin typeface="Cambria Math" panose="02040503050406030204" pitchFamily="18" charset="0"/>
                      </a:rPr>
                      <m:t>;</m:t>
                    </m:r>
                    <m:r>
                      <a:rPr lang="en-US" sz="2000" b="1" i="1" kern="1000" spc="30" smtClean="0">
                        <a:latin typeface="Cambria Math"/>
                      </a:rPr>
                      <m:t>𝒙</m:t>
                    </m:r>
                    <m:r>
                      <a:rPr lang="en-US" sz="2000" b="0" i="1" kern="1000" spc="30" smtClean="0">
                        <a:latin typeface="Cambria Math" panose="02040503050406030204" pitchFamily="18" charset="0"/>
                      </a:rPr>
                      <m:t>∈</m:t>
                    </m:r>
                    <m:sSup>
                      <m:sSupPr>
                        <m:ctrlPr>
                          <a:rPr lang="en-US" sz="2000" b="0" i="1" kern="1000" spc="30" smtClean="0">
                            <a:latin typeface="Cambria Math"/>
                          </a:rPr>
                        </m:ctrlPr>
                      </m:sSupPr>
                      <m:e>
                        <m:r>
                          <a:rPr lang="en-US" sz="2000" kern="1000" spc="30">
                            <a:latin typeface="Cambria Math"/>
                          </a:rPr>
                          <m:t>ℝ</m:t>
                        </m:r>
                      </m:e>
                      <m:sup>
                        <m:r>
                          <m:rPr>
                            <m:sty m:val="p"/>
                          </m:rPr>
                          <a:rPr lang="en-US" sz="2000" b="0" i="0" kern="1000" spc="30" smtClean="0">
                            <a:latin typeface="Cambria Math"/>
                          </a:rPr>
                          <m:t>D</m:t>
                        </m:r>
                      </m:sup>
                    </m:sSup>
                  </m:oMath>
                </a14:m>
                <a:endParaRPr lang="en-US" sz="2000" b="1"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83569" y="1556792"/>
                <a:ext cx="8157184" cy="405624"/>
              </a:xfrm>
              <a:prstGeom prst="rect">
                <a:avLst/>
              </a:prstGeom>
              <a:blipFill rotWithShape="1">
                <a:blip r:embed="rId9"/>
                <a:stretch>
                  <a:fillRect l="-747" t="-5970" b="-25373"/>
                </a:stretch>
              </a:blipFill>
            </p:spPr>
            <p:txBody>
              <a:bodyPr/>
              <a:lstStyle/>
              <a:p>
                <a:r>
                  <a:rPr lang="en-US">
                    <a:noFill/>
                  </a:rPr>
                  <a:t> </a:t>
                </a:r>
              </a:p>
            </p:txBody>
          </p:sp>
        </mc:Fallback>
      </mc:AlternateContent>
      <p:sp>
        <p:nvSpPr>
          <p:cNvPr id="32" name="Rectangle 31"/>
          <p:cNvSpPr/>
          <p:nvPr/>
        </p:nvSpPr>
        <p:spPr>
          <a:xfrm>
            <a:off x="684213" y="3861048"/>
            <a:ext cx="2569932" cy="369332"/>
          </a:xfrm>
          <a:prstGeom prst="rect">
            <a:avLst/>
          </a:prstGeom>
          <a:noFill/>
        </p:spPr>
        <p:txBody>
          <a:bodyPr wrap="square">
            <a:spAutoFit/>
          </a:bodyPr>
          <a:lstStyle/>
          <a:p>
            <a:r>
              <a:rPr lang="en-US" sz="1800" dirty="0">
                <a:latin typeface="+mn-lt"/>
              </a:rPr>
              <a:t>Application in </a:t>
            </a:r>
            <a:r>
              <a:rPr lang="en-US" sz="1800" b="1" dirty="0">
                <a:latin typeface="+mn-lt"/>
              </a:rPr>
              <a:t>Regression</a:t>
            </a:r>
          </a:p>
        </p:txBody>
      </p:sp>
      <p:sp>
        <p:nvSpPr>
          <p:cNvPr id="33" name="Isosceles Triangle 32"/>
          <p:cNvSpPr/>
          <p:nvPr/>
        </p:nvSpPr>
        <p:spPr bwMode="auto">
          <a:xfrm>
            <a:off x="3192095" y="218637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4" name="Isosceles Triangle 33"/>
          <p:cNvSpPr/>
          <p:nvPr/>
        </p:nvSpPr>
        <p:spPr bwMode="auto">
          <a:xfrm>
            <a:off x="3083385" y="2589911"/>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5" name="Elbow Connector 34"/>
          <p:cNvCxnSpPr>
            <a:stCxn id="34" idx="0"/>
            <a:endCxn id="33" idx="1"/>
          </p:cNvCxnSpPr>
          <p:nvPr/>
        </p:nvCxnSpPr>
        <p:spPr bwMode="auto">
          <a:xfrm rot="5400000" flipH="1" flipV="1">
            <a:off x="3009256" y="2376047"/>
            <a:ext cx="350045" cy="7768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43" name="Rectangle 42"/>
              <p:cNvSpPr/>
              <p:nvPr/>
            </p:nvSpPr>
            <p:spPr>
              <a:xfrm>
                <a:off x="921182"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3" name="Rectangle 42"/>
              <p:cNvSpPr>
                <a:spLocks noRot="1" noChangeAspect="1" noMove="1" noResize="1" noEditPoints="1" noAdjustHandles="1" noChangeArrowheads="1" noChangeShapeType="1" noTextEdit="1"/>
              </p:cNvSpPr>
              <p:nvPr/>
            </p:nvSpPr>
            <p:spPr>
              <a:xfrm>
                <a:off x="921182" y="6359659"/>
                <a:ext cx="2158628" cy="369332"/>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p:cNvSpPr/>
              <p:nvPr/>
            </p:nvSpPr>
            <p:spPr>
              <a:xfrm>
                <a:off x="3801805"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4" name="Rectangle 43"/>
              <p:cNvSpPr>
                <a:spLocks noRot="1" noChangeAspect="1" noMove="1" noResize="1" noEditPoints="1" noAdjustHandles="1" noChangeArrowheads="1" noChangeShapeType="1" noTextEdit="1"/>
              </p:cNvSpPr>
              <p:nvPr/>
            </p:nvSpPr>
            <p:spPr>
              <a:xfrm>
                <a:off x="3801805" y="6359659"/>
                <a:ext cx="2158628" cy="36933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6586007"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5" name="Rectangle 44"/>
              <p:cNvSpPr>
                <a:spLocks noRot="1" noChangeAspect="1" noMove="1" noResize="1" noEditPoints="1" noAdjustHandles="1" noChangeArrowheads="1" noChangeShapeType="1" noTextEdit="1"/>
              </p:cNvSpPr>
              <p:nvPr/>
            </p:nvSpPr>
            <p:spPr>
              <a:xfrm>
                <a:off x="6586007" y="6359659"/>
                <a:ext cx="2158628" cy="369332"/>
              </a:xfrm>
              <a:prstGeom prst="rect">
                <a:avLst/>
              </a:prstGeom>
              <a:blipFill rotWithShape="1">
                <a:blip r:embed="rId12"/>
                <a:stretch>
                  <a:fillRect/>
                </a:stretch>
              </a:blipFill>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xmlns="" id="{E046CDA8-CA7E-443A-BAAD-F545C51B37D3}"/>
              </a:ext>
            </a:extLst>
          </p:cNvPr>
          <p:cNvCxnSpPr/>
          <p:nvPr/>
        </p:nvCxnSpPr>
        <p:spPr bwMode="auto">
          <a:xfrm>
            <a:off x="3464608" y="2952818"/>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99345327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Constructing GP </a:t>
            </a:r>
            <a:r>
              <a:rPr lang="en-US" dirty="0" err="1"/>
              <a:t>Metamodel</a:t>
            </a:r>
            <a:r>
              <a:rPr lang="en-US" dirty="0"/>
              <a:t>:</a:t>
            </a:r>
            <a:br>
              <a:rPr lang="en-US" dirty="0"/>
            </a:br>
            <a:r>
              <a:rPr lang="en-US" dirty="0"/>
              <a:t>Training and Testing</a:t>
            </a:r>
          </a:p>
        </p:txBody>
      </p:sp>
      <p:pic>
        <p:nvPicPr>
          <p:cNvPr id="1027" name="Picture 3" descr="W:\project\stars\workspace\RND\SB-RND-ACT-006-13\WD41\projects\temp\wd41-all\figures\defense\figures\plotTraceRu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5890" y="2811123"/>
            <a:ext cx="1385505" cy="932604"/>
          </a:xfrm>
          <a:prstGeom prst="rect">
            <a:avLst/>
          </a:prstGeom>
          <a:noFill/>
          <a:extLst>
            <a:ext uri="{909E8E84-426E-40DD-AFC4-6F175D3DCCD1}">
              <a14:hiddenFill xmlns:a14="http://schemas.microsoft.com/office/drawing/2010/main">
                <a:solidFill>
                  <a:srgbClr val="FFFFFF"/>
                </a:solidFill>
              </a14:hiddenFill>
            </a:ext>
          </a:extLst>
        </p:spPr>
      </p:pic>
      <p:sp>
        <p:nvSpPr>
          <p:cNvPr id="6" name="Striped Right Arrow 5"/>
          <p:cNvSpPr/>
          <p:nvPr/>
        </p:nvSpPr>
        <p:spPr bwMode="auto">
          <a:xfrm>
            <a:off x="2455445" y="300769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7" name="Striped Right Arrow 6"/>
          <p:cNvSpPr/>
          <p:nvPr/>
        </p:nvSpPr>
        <p:spPr bwMode="auto">
          <a:xfrm>
            <a:off x="5219427" y="300769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 name="Bent Arrow 4"/>
          <p:cNvSpPr/>
          <p:nvPr/>
        </p:nvSpPr>
        <p:spPr bwMode="auto">
          <a:xfrm flipV="1">
            <a:off x="2630614" y="4819198"/>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1030" name="Picture 6" descr="W:\project\stars\workspace\RND\SB-RND-ACT-006-13\WD41\projects\temp\wd41-all\figures\defense\figures\plotDO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2351944"/>
            <a:ext cx="1947481" cy="197285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W:\project\stars\workspace\RND\SB-RND-ACT-006-13\WD41\projects\temp\wd41-all\figures\defense\figures\plotGPF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2745" y="2351944"/>
            <a:ext cx="2281018" cy="1975373"/>
          </a:xfrm>
          <a:prstGeom prst="rect">
            <a:avLst/>
          </a:prstGeom>
          <a:noFill/>
          <a:extLst>
            <a:ext uri="{909E8E84-426E-40DD-AFC4-6F175D3DCCD1}">
              <a14:hiddenFill xmlns:a14="http://schemas.microsoft.com/office/drawing/2010/main">
                <a:solidFill>
                  <a:srgbClr val="FFFFFF"/>
                </a:solidFill>
              </a14:hiddenFill>
            </a:ext>
          </a:extLst>
        </p:spPr>
      </p:pic>
      <p:sp>
        <p:nvSpPr>
          <p:cNvPr id="16" name="Striped Right Arrow 15"/>
          <p:cNvSpPr/>
          <p:nvPr/>
        </p:nvSpPr>
        <p:spPr bwMode="auto">
          <a:xfrm rot="5400000">
            <a:off x="6952758" y="440417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Striped Right Arrow 17"/>
          <p:cNvSpPr/>
          <p:nvPr/>
        </p:nvSpPr>
        <p:spPr bwMode="auto">
          <a:xfrm>
            <a:off x="5236542" y="5120824"/>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9" name="Rectangle: Rounded Corners 9"/>
          <p:cNvSpPr/>
          <p:nvPr/>
        </p:nvSpPr>
        <p:spPr bwMode="auto">
          <a:xfrm>
            <a:off x="6101282" y="5148854"/>
            <a:ext cx="2313247" cy="592012"/>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US" sz="2000" b="1" dirty="0">
                <a:latin typeface="+mn-lt"/>
              </a:rPr>
              <a:t>Testing</a:t>
            </a:r>
            <a:endParaRPr kumimoji="0" lang="en-US" sz="2000" b="1" i="0" u="none" strike="noStrike" cap="none" normalizeH="0" baseline="0" dirty="0">
              <a:ln>
                <a:noFill/>
              </a:ln>
              <a:solidFill>
                <a:schemeClr val="tx1"/>
              </a:solidFill>
              <a:effectLst/>
              <a:latin typeface="+mn-lt"/>
            </a:endParaRPr>
          </a:p>
        </p:txBody>
      </p:sp>
      <p:sp>
        <p:nvSpPr>
          <p:cNvPr id="20" name="TextBox 19"/>
          <p:cNvSpPr txBox="1"/>
          <p:nvPr/>
        </p:nvSpPr>
        <p:spPr>
          <a:xfrm>
            <a:off x="682400" y="4459955"/>
            <a:ext cx="1445734" cy="663839"/>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Design of</a:t>
            </a:r>
            <a:br>
              <a:rPr lang="en-US" sz="2000" b="1" kern="1000" spc="30" dirty="0">
                <a:latin typeface="+mn-lt"/>
                <a:cs typeface="Franklin Gothic Book"/>
              </a:rPr>
            </a:br>
            <a:r>
              <a:rPr lang="en-US" sz="2000" b="1" kern="1000" spc="30" dirty="0">
                <a:latin typeface="+mn-lt"/>
                <a:cs typeface="Franklin Gothic Book"/>
              </a:rPr>
              <a:t>Experiment</a:t>
            </a:r>
          </a:p>
        </p:txBody>
      </p:sp>
      <p:sp>
        <p:nvSpPr>
          <p:cNvPr id="21" name="TextBox 20"/>
          <p:cNvSpPr txBox="1"/>
          <p:nvPr/>
        </p:nvSpPr>
        <p:spPr>
          <a:xfrm>
            <a:off x="3491409" y="2135920"/>
            <a:ext cx="1942305"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Runs</a:t>
            </a:r>
          </a:p>
        </p:txBody>
      </p:sp>
      <p:sp>
        <p:nvSpPr>
          <p:cNvPr id="22" name="TextBox 21"/>
          <p:cNvSpPr txBox="1"/>
          <p:nvPr/>
        </p:nvSpPr>
        <p:spPr>
          <a:xfrm>
            <a:off x="3508524" y="4293096"/>
            <a:ext cx="2014487" cy="746004"/>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Runs</a:t>
            </a:r>
          </a:p>
        </p:txBody>
      </p:sp>
      <mc:AlternateContent xmlns:mc="http://schemas.openxmlformats.org/markup-compatibility/2006" xmlns:a14="http://schemas.microsoft.com/office/drawing/2010/main">
        <mc:Choice Requires="a14">
          <p:sp>
            <p:nvSpPr>
              <p:cNvPr id="23" name="TextBox 22"/>
              <p:cNvSpPr txBox="1"/>
              <p:nvPr/>
            </p:nvSpPr>
            <p:spPr>
              <a:xfrm>
                <a:off x="6371555" y="2495960"/>
                <a:ext cx="1872208" cy="33192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acc>
                        <m:accPr>
                          <m:chr m:val="̂"/>
                          <m:ctrlPr>
                            <a:rPr lang="en-US" sz="2000" b="0" i="1" kern="1000" spc="30" smtClean="0">
                              <a:latin typeface="Cambria Math"/>
                            </a:rPr>
                          </m:ctrlPr>
                        </m:accPr>
                        <m:e>
                          <m:r>
                            <a:rPr lang="en-US" sz="2000" b="0" i="1" kern="1000" spc="30" smtClean="0">
                              <a:latin typeface="Cambria Math"/>
                            </a:rPr>
                            <m:t>𝑓</m:t>
                          </m:r>
                        </m:e>
                      </m:acc>
                      <m:r>
                        <a:rPr lang="en-US" sz="2000" b="0" i="1" kern="1000" spc="30" smtClean="0">
                          <a:latin typeface="Cambria Math"/>
                          <a:cs typeface="Franklin Gothic Book"/>
                        </a:rPr>
                        <m:t>(</m:t>
                      </m:r>
                      <m:r>
                        <a:rPr lang="en-US" sz="2000" b="1" i="1" kern="1000" spc="30" smtClean="0">
                          <a:latin typeface="Cambria Math"/>
                          <a:cs typeface="Franklin Gothic Book"/>
                        </a:rPr>
                        <m:t>𝒙</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6371555" y="2495960"/>
                <a:ext cx="1872208" cy="331920"/>
              </a:xfrm>
              <a:prstGeom prst="rect">
                <a:avLst/>
              </a:prstGeom>
              <a:blipFill rotWithShape="1">
                <a:blip r:embed="rId6"/>
                <a:stretch>
                  <a:fillRect t="-14545" b="-32727"/>
                </a:stretch>
              </a:blipFill>
            </p:spPr>
            <p:txBody>
              <a:bodyPr/>
              <a:lstStyle/>
              <a:p>
                <a:r>
                  <a:rPr lang="en-US">
                    <a:noFill/>
                  </a:rPr>
                  <a:t> </a:t>
                </a:r>
              </a:p>
            </p:txBody>
          </p:sp>
        </mc:Fallback>
      </mc:AlternateContent>
      <p:sp>
        <p:nvSpPr>
          <p:cNvPr id="24" name="TextBox 23"/>
          <p:cNvSpPr txBox="1"/>
          <p:nvPr/>
        </p:nvSpPr>
        <p:spPr>
          <a:xfrm>
            <a:off x="6444979" y="2135920"/>
            <a:ext cx="1544870" cy="331920"/>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Model fitting</a:t>
            </a:r>
          </a:p>
        </p:txBody>
      </p:sp>
      <p:sp>
        <p:nvSpPr>
          <p:cNvPr id="29" name="Isosceles Triangle 28"/>
          <p:cNvSpPr/>
          <p:nvPr/>
        </p:nvSpPr>
        <p:spPr bwMode="auto">
          <a:xfrm>
            <a:off x="8397414" y="252162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Isosceles Triangle 29"/>
          <p:cNvSpPr/>
          <p:nvPr/>
        </p:nvSpPr>
        <p:spPr bwMode="auto">
          <a:xfrm>
            <a:off x="7927798" y="224838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9" name="TextBox 38"/>
          <p:cNvSpPr txBox="1"/>
          <p:nvPr/>
        </p:nvSpPr>
        <p:spPr>
          <a:xfrm>
            <a:off x="5962745" y="5854529"/>
            <a:ext cx="2857405" cy="576262"/>
          </a:xfrm>
          <a:prstGeom prst="rect">
            <a:avLst/>
          </a:prstGeom>
          <a:noFill/>
        </p:spPr>
        <p:txBody>
          <a:bodyPr wrap="none" lIns="0" tIns="0" rIns="0" bIns="0" rtlCol="0" anchor="ctr">
            <a:noAutofit/>
          </a:bodyPr>
          <a:lstStyle/>
          <a:p>
            <a:pPr>
              <a:lnSpc>
                <a:spcPct val="110000"/>
              </a:lnSpc>
              <a:spcBef>
                <a:spcPts val="0"/>
              </a:spcBef>
            </a:pPr>
            <a:r>
              <a:rPr lang="en-US" sz="1800" b="1" kern="1000" spc="30" dirty="0">
                <a:solidFill>
                  <a:srgbClr val="505050"/>
                </a:solidFill>
                <a:latin typeface="+mn-lt"/>
                <a:cs typeface="Franklin Gothic Book"/>
              </a:rPr>
              <a:t>Prediction of testing runs</a:t>
            </a:r>
            <a:br>
              <a:rPr lang="en-US" sz="1800" b="1" kern="1000" spc="30" dirty="0">
                <a:solidFill>
                  <a:srgbClr val="505050"/>
                </a:solidFill>
                <a:latin typeface="+mn-lt"/>
                <a:cs typeface="Franklin Gothic Book"/>
              </a:rPr>
            </a:br>
            <a:r>
              <a:rPr lang="en-US" sz="1800" b="1" kern="1000" spc="30" dirty="0">
                <a:solidFill>
                  <a:srgbClr val="505050"/>
                </a:solidFill>
                <a:latin typeface="+mn-lt"/>
                <a:cs typeface="Franklin Gothic Book"/>
              </a:rPr>
              <a:t>by the metamodel</a:t>
            </a:r>
            <a:endParaRPr lang="en-US" sz="1800" b="1" kern="1000" spc="30" dirty="0">
              <a:latin typeface="+mn-lt"/>
              <a:cs typeface="Franklin Gothic Book"/>
            </a:endParaRPr>
          </a:p>
        </p:txBody>
      </p:sp>
      <p:pic>
        <p:nvPicPr>
          <p:cNvPr id="49" name="Picture 3" descr="W:\project\stars\workspace\RND\SB-RND-ACT-006-13\WD41\projects\temp\wd41-all\figures\defense\figures\plotTraceRu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650" y="5065841"/>
            <a:ext cx="1385505" cy="932604"/>
          </a:xfrm>
          <a:prstGeom prst="rect">
            <a:avLst/>
          </a:prstGeom>
          <a:noFill/>
          <a:extLst>
            <a:ext uri="{909E8E84-426E-40DD-AFC4-6F175D3DCCD1}">
              <a14:hiddenFill xmlns:a14="http://schemas.microsoft.com/office/drawing/2010/main">
                <a:solidFill>
                  <a:srgbClr val="FFFFFF"/>
                </a:solidFill>
              </a14:hiddenFill>
            </a:ext>
          </a:extLst>
        </p:spPr>
      </p:pic>
      <p:sp>
        <p:nvSpPr>
          <p:cNvPr id="32" name="Isosceles Triangle 31">
            <a:extLst>
              <a:ext uri="{FF2B5EF4-FFF2-40B4-BE49-F238E27FC236}">
                <a16:creationId xmlns:a16="http://schemas.microsoft.com/office/drawing/2014/main" xmlns="" id="{F4FB6DF2-7A4F-43E5-B172-0024A2F2164B}"/>
              </a:ext>
            </a:extLst>
          </p:cNvPr>
          <p:cNvSpPr/>
          <p:nvPr/>
        </p:nvSpPr>
        <p:spPr bwMode="auto">
          <a:xfrm>
            <a:off x="199427" y="541756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3" name="Isosceles Triangle 32">
            <a:extLst>
              <a:ext uri="{FF2B5EF4-FFF2-40B4-BE49-F238E27FC236}">
                <a16:creationId xmlns:a16="http://schemas.microsoft.com/office/drawing/2014/main" xmlns="" id="{5E5DE62F-8F59-46F1-A17C-BCBA4C0AB46D}"/>
              </a:ext>
            </a:extLst>
          </p:cNvPr>
          <p:cNvSpPr/>
          <p:nvPr/>
        </p:nvSpPr>
        <p:spPr bwMode="auto">
          <a:xfrm>
            <a:off x="467544" y="470477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96688892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Constructing GP </a:t>
            </a:r>
            <a:r>
              <a:rPr lang="en-US" dirty="0" err="1"/>
              <a:t>Metamodel</a:t>
            </a:r>
            <a:r>
              <a:rPr lang="en-US" dirty="0"/>
              <a:t>:</a:t>
            </a:r>
            <a:br>
              <a:rPr lang="en-US" dirty="0"/>
            </a:br>
            <a:r>
              <a:rPr lang="en-US" dirty="0"/>
              <a:t>Training and Testing</a:t>
            </a:r>
          </a:p>
        </p:txBody>
      </p:sp>
      <p:pic>
        <p:nvPicPr>
          <p:cNvPr id="1027" name="Picture 3" descr="W:\project\stars\workspace\RND\SB-RND-ACT-006-13\WD41\projects\temp\wd41-all\figures\defense\figures\plotTraceRu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5890" y="2811123"/>
            <a:ext cx="1385505" cy="932604"/>
          </a:xfrm>
          <a:prstGeom prst="rect">
            <a:avLst/>
          </a:prstGeom>
          <a:noFill/>
          <a:extLst>
            <a:ext uri="{909E8E84-426E-40DD-AFC4-6F175D3DCCD1}">
              <a14:hiddenFill xmlns:a14="http://schemas.microsoft.com/office/drawing/2010/main">
                <a:solidFill>
                  <a:srgbClr val="FFFFFF"/>
                </a:solidFill>
              </a14:hiddenFill>
            </a:ext>
          </a:extLst>
        </p:spPr>
      </p:pic>
      <p:sp>
        <p:nvSpPr>
          <p:cNvPr id="6" name="Striped Right Arrow 5"/>
          <p:cNvSpPr/>
          <p:nvPr/>
        </p:nvSpPr>
        <p:spPr bwMode="auto">
          <a:xfrm>
            <a:off x="2455445" y="300769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7" name="Striped Right Arrow 6"/>
          <p:cNvSpPr/>
          <p:nvPr/>
        </p:nvSpPr>
        <p:spPr bwMode="auto">
          <a:xfrm>
            <a:off x="5219427" y="300769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 name="Bent Arrow 4"/>
          <p:cNvSpPr/>
          <p:nvPr/>
        </p:nvSpPr>
        <p:spPr bwMode="auto">
          <a:xfrm flipV="1">
            <a:off x="2630614" y="4819198"/>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1030" name="Picture 6" descr="W:\project\stars\workspace\RND\SB-RND-ACT-006-13\WD41\projects\temp\wd41-all\figures\defense\figures\plotDO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2351944"/>
            <a:ext cx="1947481" cy="197285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W:\project\stars\workspace\RND\SB-RND-ACT-006-13\WD41\projects\temp\wd41-all\figures\defense\figures\plotGPF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2745" y="2351944"/>
            <a:ext cx="2281018" cy="1975373"/>
          </a:xfrm>
          <a:prstGeom prst="rect">
            <a:avLst/>
          </a:prstGeom>
          <a:noFill/>
          <a:extLst>
            <a:ext uri="{909E8E84-426E-40DD-AFC4-6F175D3DCCD1}">
              <a14:hiddenFill xmlns:a14="http://schemas.microsoft.com/office/drawing/2010/main">
                <a:solidFill>
                  <a:srgbClr val="FFFFFF"/>
                </a:solidFill>
              </a14:hiddenFill>
            </a:ext>
          </a:extLst>
        </p:spPr>
      </p:pic>
      <p:sp>
        <p:nvSpPr>
          <p:cNvPr id="16" name="Striped Right Arrow 15"/>
          <p:cNvSpPr/>
          <p:nvPr/>
        </p:nvSpPr>
        <p:spPr bwMode="auto">
          <a:xfrm rot="5400000">
            <a:off x="6952758" y="440417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Striped Right Arrow 17"/>
          <p:cNvSpPr/>
          <p:nvPr/>
        </p:nvSpPr>
        <p:spPr bwMode="auto">
          <a:xfrm>
            <a:off x="5236542" y="5120824"/>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9" name="Rectangle: Rounded Corners 9"/>
          <p:cNvSpPr/>
          <p:nvPr/>
        </p:nvSpPr>
        <p:spPr bwMode="auto">
          <a:xfrm>
            <a:off x="6101282" y="5148854"/>
            <a:ext cx="2313247" cy="592012"/>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US" sz="2000" b="1" dirty="0">
                <a:latin typeface="+mn-lt"/>
              </a:rPr>
              <a:t>Testing</a:t>
            </a:r>
            <a:endParaRPr kumimoji="0" lang="en-US" sz="2000" b="1" i="0" u="none" strike="noStrike" cap="none" normalizeH="0" baseline="0" dirty="0">
              <a:ln>
                <a:noFill/>
              </a:ln>
              <a:solidFill>
                <a:schemeClr val="tx1"/>
              </a:solidFill>
              <a:effectLst/>
              <a:latin typeface="+mn-lt"/>
            </a:endParaRPr>
          </a:p>
        </p:txBody>
      </p:sp>
      <p:sp>
        <p:nvSpPr>
          <p:cNvPr id="20" name="TextBox 19"/>
          <p:cNvSpPr txBox="1"/>
          <p:nvPr/>
        </p:nvSpPr>
        <p:spPr>
          <a:xfrm>
            <a:off x="682400" y="4459955"/>
            <a:ext cx="1445734" cy="663839"/>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Design of</a:t>
            </a:r>
            <a:br>
              <a:rPr lang="en-US" sz="2000" b="1" kern="1000" spc="30" dirty="0">
                <a:latin typeface="+mn-lt"/>
                <a:cs typeface="Franklin Gothic Book"/>
              </a:rPr>
            </a:br>
            <a:r>
              <a:rPr lang="en-US" sz="2000" b="1" kern="1000" spc="30" dirty="0">
                <a:latin typeface="+mn-lt"/>
                <a:cs typeface="Franklin Gothic Book"/>
              </a:rPr>
              <a:t>Experiment</a:t>
            </a:r>
          </a:p>
        </p:txBody>
      </p:sp>
      <p:sp>
        <p:nvSpPr>
          <p:cNvPr id="21" name="TextBox 20"/>
          <p:cNvSpPr txBox="1"/>
          <p:nvPr/>
        </p:nvSpPr>
        <p:spPr>
          <a:xfrm>
            <a:off x="3491409" y="2135920"/>
            <a:ext cx="1942305"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Runs</a:t>
            </a:r>
          </a:p>
        </p:txBody>
      </p:sp>
      <p:sp>
        <p:nvSpPr>
          <p:cNvPr id="22" name="TextBox 21"/>
          <p:cNvSpPr txBox="1"/>
          <p:nvPr/>
        </p:nvSpPr>
        <p:spPr>
          <a:xfrm>
            <a:off x="3508524" y="4293096"/>
            <a:ext cx="2014487" cy="746004"/>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Runs</a:t>
            </a:r>
          </a:p>
        </p:txBody>
      </p:sp>
      <mc:AlternateContent xmlns:mc="http://schemas.openxmlformats.org/markup-compatibility/2006" xmlns:a14="http://schemas.microsoft.com/office/drawing/2010/main">
        <mc:Choice Requires="a14">
          <p:sp>
            <p:nvSpPr>
              <p:cNvPr id="23" name="TextBox 22"/>
              <p:cNvSpPr txBox="1"/>
              <p:nvPr/>
            </p:nvSpPr>
            <p:spPr>
              <a:xfrm>
                <a:off x="6371555" y="2495960"/>
                <a:ext cx="1872208" cy="33192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acc>
                        <m:accPr>
                          <m:chr m:val="̂"/>
                          <m:ctrlPr>
                            <a:rPr lang="en-US" sz="2000" b="0" i="1" kern="1000" spc="30" smtClean="0">
                              <a:latin typeface="Cambria Math"/>
                            </a:rPr>
                          </m:ctrlPr>
                        </m:accPr>
                        <m:e>
                          <m:r>
                            <a:rPr lang="en-US" sz="2000" b="0" i="1" kern="1000" spc="30" smtClean="0">
                              <a:latin typeface="Cambria Math"/>
                            </a:rPr>
                            <m:t>𝑓</m:t>
                          </m:r>
                        </m:e>
                      </m:acc>
                      <m:r>
                        <a:rPr lang="en-US" sz="2000" b="0" i="1" kern="1000" spc="30" smtClean="0">
                          <a:latin typeface="Cambria Math"/>
                          <a:cs typeface="Franklin Gothic Book"/>
                        </a:rPr>
                        <m:t>(</m:t>
                      </m:r>
                      <m:r>
                        <a:rPr lang="en-US" sz="2000" b="1" i="1" kern="1000" spc="30" smtClean="0">
                          <a:latin typeface="Cambria Math"/>
                          <a:cs typeface="Franklin Gothic Book"/>
                        </a:rPr>
                        <m:t>𝒙</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6371555" y="2495960"/>
                <a:ext cx="1872208" cy="331920"/>
              </a:xfrm>
              <a:prstGeom prst="rect">
                <a:avLst/>
              </a:prstGeom>
              <a:blipFill rotWithShape="1">
                <a:blip r:embed="rId6"/>
                <a:stretch>
                  <a:fillRect t="-14545" b="-32727"/>
                </a:stretch>
              </a:blipFill>
            </p:spPr>
            <p:txBody>
              <a:bodyPr/>
              <a:lstStyle/>
              <a:p>
                <a:r>
                  <a:rPr lang="en-US">
                    <a:noFill/>
                  </a:rPr>
                  <a:t> </a:t>
                </a:r>
              </a:p>
            </p:txBody>
          </p:sp>
        </mc:Fallback>
      </mc:AlternateContent>
      <p:sp>
        <p:nvSpPr>
          <p:cNvPr id="24" name="TextBox 23"/>
          <p:cNvSpPr txBox="1"/>
          <p:nvPr/>
        </p:nvSpPr>
        <p:spPr>
          <a:xfrm>
            <a:off x="6444979" y="2135920"/>
            <a:ext cx="1544870" cy="331920"/>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Model fitting</a:t>
            </a:r>
          </a:p>
        </p:txBody>
      </p:sp>
      <p:sp>
        <p:nvSpPr>
          <p:cNvPr id="26" name="TextBox 25"/>
          <p:cNvSpPr txBox="1"/>
          <p:nvPr/>
        </p:nvSpPr>
        <p:spPr>
          <a:xfrm>
            <a:off x="261478" y="5517554"/>
            <a:ext cx="2798356" cy="791766"/>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1800" kern="1000" spc="30" dirty="0">
                <a:solidFill>
                  <a:srgbClr val="505050"/>
                </a:solidFill>
                <a:latin typeface="+mn-lt"/>
                <a:cs typeface="Franklin Gothic Book"/>
              </a:rPr>
              <a:t>Different design schemes</a:t>
            </a:r>
          </a:p>
          <a:p>
            <a:pPr marL="180975" indent="-180975">
              <a:lnSpc>
                <a:spcPct val="110000"/>
              </a:lnSpc>
              <a:spcBef>
                <a:spcPts val="0"/>
              </a:spcBef>
              <a:buFont typeface="Arial" panose="020B0604020202020204" pitchFamily="34" charset="0"/>
              <a:buChar char="•"/>
            </a:pPr>
            <a:r>
              <a:rPr lang="en-US" sz="1800" b="1" kern="1000" spc="30" dirty="0">
                <a:solidFill>
                  <a:srgbClr val="505050"/>
                </a:solidFill>
                <a:latin typeface="+mn-lt"/>
                <a:cs typeface="Franklin Gothic Book"/>
              </a:rPr>
              <a:t>Different training</a:t>
            </a:r>
            <a:br>
              <a:rPr lang="en-US" sz="1800" b="1" kern="1000" spc="30" dirty="0">
                <a:solidFill>
                  <a:srgbClr val="505050"/>
                </a:solidFill>
                <a:latin typeface="+mn-lt"/>
                <a:cs typeface="Franklin Gothic Book"/>
              </a:rPr>
            </a:br>
            <a:r>
              <a:rPr lang="en-US" sz="1800" b="1" kern="1000" spc="30" dirty="0">
                <a:solidFill>
                  <a:srgbClr val="505050"/>
                </a:solidFill>
                <a:latin typeface="+mn-lt"/>
                <a:cs typeface="Franklin Gothic Book"/>
              </a:rPr>
              <a:t>sample sizes</a:t>
            </a:r>
          </a:p>
          <a:p>
            <a:pPr marL="180975" indent="-180975">
              <a:lnSpc>
                <a:spcPct val="110000"/>
              </a:lnSpc>
              <a:spcBef>
                <a:spcPts val="0"/>
              </a:spcBef>
              <a:buFont typeface="Arial" panose="020B0604020202020204" pitchFamily="34" charset="0"/>
              <a:buChar char="•"/>
            </a:pPr>
            <a:endParaRPr lang="en-US" sz="1800" b="1" kern="1000" spc="30" dirty="0">
              <a:latin typeface="+mn-lt"/>
              <a:cs typeface="Franklin Gothic Book"/>
            </a:endParaRPr>
          </a:p>
        </p:txBody>
      </p:sp>
      <p:sp>
        <p:nvSpPr>
          <p:cNvPr id="28" name="TextBox 27"/>
          <p:cNvSpPr txBox="1"/>
          <p:nvPr/>
        </p:nvSpPr>
        <p:spPr>
          <a:xfrm>
            <a:off x="7989849" y="2562932"/>
            <a:ext cx="1075796" cy="100178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Different </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covariance</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kernels</a:t>
            </a:r>
            <a:endParaRPr lang="en-US" sz="1800" kern="1000" spc="30" dirty="0">
              <a:latin typeface="+mn-lt"/>
              <a:cs typeface="Franklin Gothic Book"/>
            </a:endParaRPr>
          </a:p>
        </p:txBody>
      </p:sp>
      <p:sp>
        <p:nvSpPr>
          <p:cNvPr id="29" name="Isosceles Triangle 28"/>
          <p:cNvSpPr/>
          <p:nvPr/>
        </p:nvSpPr>
        <p:spPr bwMode="auto">
          <a:xfrm>
            <a:off x="8397414" y="252162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Isosceles Triangle 29"/>
          <p:cNvSpPr/>
          <p:nvPr/>
        </p:nvSpPr>
        <p:spPr bwMode="auto">
          <a:xfrm>
            <a:off x="7927798" y="224838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1" name="Elbow Connector 30"/>
          <p:cNvCxnSpPr>
            <a:stCxn id="30" idx="5"/>
            <a:endCxn id="29" idx="0"/>
          </p:cNvCxnSpPr>
          <p:nvPr/>
        </p:nvCxnSpPr>
        <p:spPr bwMode="auto">
          <a:xfrm>
            <a:off x="8020874" y="2301880"/>
            <a:ext cx="438591" cy="219749"/>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682400" y="1557338"/>
            <a:ext cx="8137750" cy="400110"/>
          </a:xfrm>
          <a:prstGeom prst="rect">
            <a:avLst/>
          </a:prstGeom>
        </p:spPr>
        <p:txBody>
          <a:bodyPr wrap="square">
            <a:spAutoFit/>
          </a:bodyPr>
          <a:lstStyle/>
          <a:p>
            <a:r>
              <a:rPr lang="en-US" sz="2000" dirty="0">
                <a:latin typeface="+mn-lt"/>
              </a:rPr>
              <a:t>Different factors involved in the construction of GP </a:t>
            </a:r>
            <a:r>
              <a:rPr lang="en-US" sz="2000" dirty="0" err="1">
                <a:latin typeface="+mn-lt"/>
              </a:rPr>
              <a:t>Metamodel</a:t>
            </a:r>
            <a:endParaRPr lang="en-US" sz="2000" b="1" dirty="0">
              <a:latin typeface="+mn-lt"/>
            </a:endParaRPr>
          </a:p>
        </p:txBody>
      </p:sp>
      <p:pic>
        <p:nvPicPr>
          <p:cNvPr id="49" name="Picture 3" descr="W:\project\stars\workspace\RND\SB-RND-ACT-006-13\WD41\projects\temp\wd41-all\figures\defense\figures\plotTraceRu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650" y="5065841"/>
            <a:ext cx="1385505" cy="932604"/>
          </a:xfrm>
          <a:prstGeom prst="rect">
            <a:avLst/>
          </a:prstGeom>
          <a:noFill/>
          <a:extLst>
            <a:ext uri="{909E8E84-426E-40DD-AFC4-6F175D3DCCD1}">
              <a14:hiddenFill xmlns:a14="http://schemas.microsoft.com/office/drawing/2010/main">
                <a:solidFill>
                  <a:srgbClr val="FFFFFF"/>
                </a:solidFill>
              </a14:hiddenFill>
            </a:ext>
          </a:extLst>
        </p:spPr>
      </p:pic>
      <p:sp>
        <p:nvSpPr>
          <p:cNvPr id="32" name="Isosceles Triangle 31">
            <a:extLst>
              <a:ext uri="{FF2B5EF4-FFF2-40B4-BE49-F238E27FC236}">
                <a16:creationId xmlns:a16="http://schemas.microsoft.com/office/drawing/2014/main" xmlns="" id="{F4FB6DF2-7A4F-43E5-B172-0024A2F2164B}"/>
              </a:ext>
            </a:extLst>
          </p:cNvPr>
          <p:cNvSpPr/>
          <p:nvPr/>
        </p:nvSpPr>
        <p:spPr bwMode="auto">
          <a:xfrm>
            <a:off x="199427" y="541756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3" name="Isosceles Triangle 32">
            <a:extLst>
              <a:ext uri="{FF2B5EF4-FFF2-40B4-BE49-F238E27FC236}">
                <a16:creationId xmlns:a16="http://schemas.microsoft.com/office/drawing/2014/main" xmlns="" id="{5E5DE62F-8F59-46F1-A17C-BCBA4C0AB46D}"/>
              </a:ext>
            </a:extLst>
          </p:cNvPr>
          <p:cNvSpPr/>
          <p:nvPr/>
        </p:nvSpPr>
        <p:spPr bwMode="auto">
          <a:xfrm>
            <a:off x="467544" y="470477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4" name="Elbow Connector 30">
            <a:extLst>
              <a:ext uri="{FF2B5EF4-FFF2-40B4-BE49-F238E27FC236}">
                <a16:creationId xmlns:a16="http://schemas.microsoft.com/office/drawing/2014/main" xmlns="" id="{07D2EDEB-9D55-462C-80A9-168AE66DC9AE}"/>
              </a:ext>
            </a:extLst>
          </p:cNvPr>
          <p:cNvCxnSpPr>
            <a:cxnSpLocks/>
            <a:stCxn id="33" idx="1"/>
            <a:endCxn id="32" idx="0"/>
          </p:cNvCxnSpPr>
          <p:nvPr/>
        </p:nvCxnSpPr>
        <p:spPr bwMode="auto">
          <a:xfrm rot="10800000" flipV="1">
            <a:off x="261479" y="4758270"/>
            <a:ext cx="237091" cy="659290"/>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5" name="TextBox 34">
            <a:extLst>
              <a:ext uri="{FF2B5EF4-FFF2-40B4-BE49-F238E27FC236}">
                <a16:creationId xmlns:a16="http://schemas.microsoft.com/office/drawing/2014/main" xmlns="" id="{09A6759B-A6F2-41A1-95CC-33CC4DEE6309}"/>
              </a:ext>
            </a:extLst>
          </p:cNvPr>
          <p:cNvSpPr txBox="1"/>
          <p:nvPr/>
        </p:nvSpPr>
        <p:spPr>
          <a:xfrm>
            <a:off x="5962745" y="5854529"/>
            <a:ext cx="2857405" cy="576262"/>
          </a:xfrm>
          <a:prstGeom prst="rect">
            <a:avLst/>
          </a:prstGeom>
          <a:noFill/>
        </p:spPr>
        <p:txBody>
          <a:bodyPr wrap="none" lIns="0" tIns="0" rIns="0" bIns="0" rtlCol="0" anchor="ctr">
            <a:noAutofit/>
          </a:bodyPr>
          <a:lstStyle/>
          <a:p>
            <a:pPr>
              <a:lnSpc>
                <a:spcPct val="110000"/>
              </a:lnSpc>
              <a:spcBef>
                <a:spcPts val="0"/>
              </a:spcBef>
            </a:pPr>
            <a:r>
              <a:rPr lang="en-US" sz="1800" b="1" kern="1000" spc="30" dirty="0">
                <a:solidFill>
                  <a:srgbClr val="505050"/>
                </a:solidFill>
                <a:latin typeface="+mn-lt"/>
                <a:cs typeface="Franklin Gothic Book"/>
              </a:rPr>
              <a:t>Prediction of testing runs</a:t>
            </a:r>
            <a:br>
              <a:rPr lang="en-US" sz="1800" b="1" kern="1000" spc="30" dirty="0">
                <a:solidFill>
                  <a:srgbClr val="505050"/>
                </a:solidFill>
                <a:latin typeface="+mn-lt"/>
                <a:cs typeface="Franklin Gothic Book"/>
              </a:rPr>
            </a:br>
            <a:r>
              <a:rPr lang="en-US" sz="1800" b="1" kern="1000" spc="30" dirty="0">
                <a:solidFill>
                  <a:srgbClr val="505050"/>
                </a:solidFill>
                <a:latin typeface="+mn-lt"/>
                <a:cs typeface="Franklin Gothic Book"/>
              </a:rPr>
              <a:t>by the metamodel</a:t>
            </a:r>
            <a:endParaRPr lang="en-US" sz="1800" b="1" kern="1000" spc="30" dirty="0">
              <a:latin typeface="+mn-lt"/>
              <a:cs typeface="Franklin Gothic Book"/>
            </a:endParaRPr>
          </a:p>
        </p:txBody>
      </p:sp>
    </p:spTree>
    <p:extLst>
      <p:ext uri="{BB962C8B-B14F-4D97-AF65-F5344CB8AC3E}">
        <p14:creationId xmlns:p14="http://schemas.microsoft.com/office/powerpoint/2010/main" val="303573812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Dealing with Multivariate Output:</a:t>
            </a:r>
            <a:br>
              <a:rPr lang="en-US" dirty="0"/>
            </a:br>
            <a:r>
              <a:rPr lang="en-US" dirty="0"/>
              <a:t>Principal Component Analysis</a:t>
            </a:r>
          </a:p>
        </p:txBody>
      </p:sp>
      <p:sp>
        <p:nvSpPr>
          <p:cNvPr id="33" name="Rectangle 32"/>
          <p:cNvSpPr/>
          <p:nvPr/>
        </p:nvSpPr>
        <p:spPr>
          <a:xfrm>
            <a:off x="682400" y="1557338"/>
            <a:ext cx="4175124" cy="646331"/>
          </a:xfrm>
          <a:prstGeom prst="rect">
            <a:avLst/>
          </a:prstGeom>
        </p:spPr>
        <p:txBody>
          <a:bodyPr wrap="square">
            <a:spAutoFit/>
          </a:bodyPr>
          <a:lstStyle/>
          <a:p>
            <a:r>
              <a:rPr lang="en-US" sz="1800" dirty="0">
                <a:latin typeface="+mn-lt"/>
              </a:rPr>
              <a:t>Output of the TRACE model of FEBA is highly </a:t>
            </a:r>
            <a:r>
              <a:rPr lang="en-US" sz="1800" b="1" dirty="0">
                <a:latin typeface="+mn-lt"/>
              </a:rPr>
              <a:t>multivariate</a:t>
            </a:r>
            <a:r>
              <a:rPr lang="en-US" sz="1800" dirty="0">
                <a:latin typeface="+mn-lt"/>
              </a:rPr>
              <a:t>.</a:t>
            </a:r>
            <a:endParaRPr lang="en-US" sz="1800" b="1" dirty="0">
              <a:latin typeface="+mn-lt"/>
            </a:endParaRPr>
          </a:p>
        </p:txBody>
      </p:sp>
      <mc:AlternateContent xmlns:mc="http://schemas.openxmlformats.org/markup-compatibility/2006" xmlns:a14="http://schemas.microsoft.com/office/drawing/2010/main">
        <mc:Choice Requires="a14">
          <p:graphicFrame>
            <p:nvGraphicFramePr>
              <p:cNvPr id="34" name="Table 33"/>
              <p:cNvGraphicFramePr>
                <a:graphicFrameLocks noGrp="1"/>
              </p:cNvGraphicFramePr>
              <p:nvPr>
                <p:extLst>
                  <p:ext uri="{D42A27DB-BD31-4B8C-83A1-F6EECF244321}">
                    <p14:modId xmlns:p14="http://schemas.microsoft.com/office/powerpoint/2010/main" val="4286080630"/>
                  </p:ext>
                </p:extLst>
              </p:nvPr>
            </p:nvGraphicFramePr>
            <p:xfrm>
              <a:off x="4499992" y="1446664"/>
              <a:ext cx="4600458" cy="1478280"/>
            </p:xfrm>
            <a:graphic>
              <a:graphicData uri="http://schemas.openxmlformats.org/drawingml/2006/table">
                <a:tbl>
                  <a:tblPr firstRow="1" bandRow="1">
                    <a:tableStyleId>{5C22544A-7EE6-4342-B048-85BDC9FD1C3A}</a:tableStyleId>
                  </a:tblPr>
                  <a:tblGrid>
                    <a:gridCol w="1884744">
                      <a:extLst>
                        <a:ext uri="{9D8B030D-6E8A-4147-A177-3AD203B41FA5}">
                          <a16:colId xmlns:a16="http://schemas.microsoft.com/office/drawing/2014/main" xmlns="" val="20000"/>
                        </a:ext>
                      </a:extLst>
                    </a:gridCol>
                    <a:gridCol w="2715714">
                      <a:extLst>
                        <a:ext uri="{9D8B030D-6E8A-4147-A177-3AD203B41FA5}">
                          <a16:colId xmlns:a16="http://schemas.microsoft.com/office/drawing/2014/main" xmlns="" val="20001"/>
                        </a:ext>
                      </a:extLst>
                    </a:gridCol>
                  </a:tblGrid>
                  <a:tr h="288032">
                    <a:tc>
                      <a:txBody>
                        <a:bodyPr/>
                        <a:lstStyle/>
                        <a:p>
                          <a:pPr algn="ctr"/>
                          <a:r>
                            <a:rPr lang="en-US" sz="1800" dirty="0">
                              <a:solidFill>
                                <a:schemeClr val="tx1"/>
                              </a:solidFill>
                              <a:latin typeface="+mn-lt"/>
                            </a:rPr>
                            <a:t>Output Type</a:t>
                          </a: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dirty="0">
                              <a:solidFill>
                                <a:schemeClr val="tx1"/>
                              </a:solidFill>
                            </a:rPr>
                            <a:t># of outputs</a:t>
                          </a:r>
                          <a:r>
                            <a:rPr lang="en-US" sz="1800" b="0" baseline="0" dirty="0">
                              <a:solidFill>
                                <a:schemeClr val="tx1"/>
                              </a:solidFill>
                            </a:rPr>
                            <a:t> </a:t>
                          </a:r>
                          <a14:m>
                            <m:oMath xmlns:m="http://schemas.openxmlformats.org/officeDocument/2006/math">
                              <m:r>
                                <m:rPr>
                                  <m:sty m:val="p"/>
                                </m:rPr>
                                <a:rPr lang="en-US" sz="1800" b="0" i="0" smtClean="0">
                                  <a:solidFill>
                                    <a:schemeClr val="tx1"/>
                                  </a:solidFill>
                                  <a:latin typeface="Cambria Math"/>
                                </a:rPr>
                                <m:t>P</m:t>
                              </m:r>
                              <m:r>
                                <a:rPr lang="en-US" sz="1800" b="0" i="0" smtClean="0">
                                  <a:solidFill>
                                    <a:schemeClr val="tx1"/>
                                  </a:solidFill>
                                  <a:latin typeface="Cambria Math"/>
                                </a:rPr>
                                <m:t>=</m:t>
                              </m:r>
                              <m:r>
                                <m:rPr>
                                  <m:sty m:val="p"/>
                                </m:rPr>
                                <a:rPr lang="en-US" sz="1800" b="0" i="0" smtClean="0">
                                  <a:solidFill>
                                    <a:schemeClr val="tx1"/>
                                  </a:solidFill>
                                  <a:latin typeface="Cambria Math"/>
                                </a:rPr>
                                <m:t>Δz</m:t>
                              </m:r>
                              <m:r>
                                <a:rPr lang="en-US" sz="1800" b="0" i="1" smtClean="0">
                                  <a:solidFill>
                                    <a:schemeClr val="tx1"/>
                                  </a:solidFill>
                                  <a:latin typeface="Cambria Math"/>
                                </a:rPr>
                                <m:t>×</m:t>
                              </m:r>
                              <m:r>
                                <m:rPr>
                                  <m:sty m:val="p"/>
                                </m:rPr>
                                <a:rPr lang="en-US" sz="1800" b="0" i="0" smtClean="0">
                                  <a:solidFill>
                                    <a:schemeClr val="tx1"/>
                                  </a:solidFill>
                                  <a:latin typeface="Cambria Math"/>
                                </a:rPr>
                                <m:t>Δt</m:t>
                              </m:r>
                            </m:oMath>
                          </a14:m>
                          <a:endParaRPr lang="en-US" sz="1800" b="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370840">
                    <a:tc>
                      <a:txBody>
                        <a:bodyPr/>
                        <a:lstStyle/>
                        <a:p>
                          <a:pPr algn="ctr"/>
                          <a:r>
                            <a:rPr lang="en-US" sz="1800" dirty="0">
                              <a:solidFill>
                                <a:schemeClr val="tx1"/>
                              </a:solidFill>
                              <a:latin typeface="+mn-lt"/>
                            </a:rPr>
                            <a:t>Clad Temperature</a:t>
                          </a: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8×</m:t>
                                </m:r>
                                <m:sSup>
                                  <m:sSupPr>
                                    <m:ctrlPr>
                                      <a:rPr lang="en-US" sz="1800" b="0" i="1" dirty="0" smtClean="0">
                                        <a:solidFill>
                                          <a:schemeClr val="tx1"/>
                                        </a:solidFill>
                                        <a:latin typeface="Cambria Math"/>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a:rPr>
                                    </m:ctrlPr>
                                  </m:sSupPr>
                                  <m:e>
                                    <m:r>
                                      <a:rPr lang="en-US" sz="1800" i="1" dirty="0" smtClean="0">
                                        <a:solidFill>
                                          <a:schemeClr val="tx1"/>
                                        </a:solidFill>
                                        <a:latin typeface="Cambria Math"/>
                                      </a:rPr>
                                      <m:t>8</m:t>
                                    </m:r>
                                    <m:r>
                                      <a:rPr lang="en-US" sz="1800" b="0" i="1" dirty="0" smtClean="0">
                                        <a:solidFill>
                                          <a:schemeClr val="tx1"/>
                                        </a:solidFill>
                                        <a:latin typeface="Cambria Math"/>
                                      </a:rPr>
                                      <m:t>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xmlns="" val="10001"/>
                      </a:ext>
                    </a:extLst>
                  </a:tr>
                  <a:tr h="370840">
                    <a:tc>
                      <a:txBody>
                        <a:bodyPr/>
                        <a:lstStyle/>
                        <a:p>
                          <a:pPr algn="ctr"/>
                          <a:r>
                            <a:rPr lang="en-US" sz="1800" dirty="0">
                              <a:solidFill>
                                <a:schemeClr val="tx1"/>
                              </a:solidFill>
                              <a:latin typeface="+mn-lt"/>
                            </a:rPr>
                            <a:t>Pressure</a:t>
                          </a:r>
                          <a:r>
                            <a:rPr lang="en-US" sz="1800" baseline="0" dirty="0">
                              <a:solidFill>
                                <a:schemeClr val="tx1"/>
                              </a:solidFill>
                              <a:latin typeface="+mn-lt"/>
                            </a:rPr>
                            <a:t> Drop</a:t>
                          </a:r>
                          <a:endParaRPr lang="en-US" sz="1800" dirty="0">
                            <a:solidFill>
                              <a:schemeClr val="tx1"/>
                            </a:solidFill>
                            <a:latin typeface="+mn-lt"/>
                          </a:endParaRPr>
                        </a:p>
                      </a:txBody>
                      <a:tcPr>
                        <a:lnB w="12700" cmpd="sng">
                          <a:noFill/>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4×</m:t>
                                </m:r>
                                <m:sSup>
                                  <m:sSupPr>
                                    <m:ctrlPr>
                                      <a:rPr lang="en-US" sz="1800" b="0" i="1" dirty="0" smtClean="0">
                                        <a:solidFill>
                                          <a:schemeClr val="tx1"/>
                                        </a:solidFill>
                                        <a:latin typeface="Cambria Math"/>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a:rPr>
                                    </m:ctrlPr>
                                  </m:sSupPr>
                                  <m:e>
                                    <m:r>
                                      <a:rPr lang="en-US" sz="1800" b="0" i="1" dirty="0" smtClean="0">
                                        <a:solidFill>
                                          <a:schemeClr val="tx1"/>
                                        </a:solidFill>
                                        <a:latin typeface="Cambria Math"/>
                                      </a:rPr>
                                      <m:t>40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B w="12700" cmpd="sng">
                          <a:noFill/>
                        </a:lnB>
                        <a:solidFill>
                          <a:schemeClr val="bg1"/>
                        </a:solidFill>
                      </a:tcPr>
                    </a:tc>
                    <a:extLst>
                      <a:ext uri="{0D108BD9-81ED-4DB2-BD59-A6C34878D82A}">
                        <a16:rowId xmlns:a16="http://schemas.microsoft.com/office/drawing/2014/main" xmlns="" val="10002"/>
                      </a:ext>
                    </a:extLst>
                  </a:tr>
                  <a:tr h="370840">
                    <a:tc>
                      <a:txBody>
                        <a:bodyPr/>
                        <a:lstStyle/>
                        <a:p>
                          <a:pPr algn="ctr"/>
                          <a:r>
                            <a:rPr lang="en-US" sz="1800" dirty="0">
                              <a:solidFill>
                                <a:schemeClr val="tx1"/>
                              </a:solidFill>
                              <a:latin typeface="+mn-lt"/>
                            </a:rPr>
                            <a:t>Liquid Carryover</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1×</m:t>
                                </m:r>
                                <m:sSup>
                                  <m:sSupPr>
                                    <m:ctrlPr>
                                      <a:rPr lang="en-US" sz="1800" b="0" i="1" dirty="0" smtClean="0">
                                        <a:solidFill>
                                          <a:schemeClr val="tx1"/>
                                        </a:solidFill>
                                        <a:latin typeface="Cambria Math"/>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bl>
              </a:graphicData>
            </a:graphic>
          </p:graphicFrame>
        </mc:Choice>
        <mc:Fallback xmlns="">
          <p:graphicFrame>
            <p:nvGraphicFramePr>
              <p:cNvPr id="34" name="Table 33"/>
              <p:cNvGraphicFramePr>
                <a:graphicFrameLocks noGrp="1"/>
              </p:cNvGraphicFramePr>
              <p:nvPr>
                <p:extLst>
                  <p:ext uri="{D42A27DB-BD31-4B8C-83A1-F6EECF244321}">
                    <p14:modId xmlns:p14="http://schemas.microsoft.com/office/powerpoint/2010/main" val="4286080630"/>
                  </p:ext>
                </p:extLst>
              </p:nvPr>
            </p:nvGraphicFramePr>
            <p:xfrm>
              <a:off x="4499992" y="1446664"/>
              <a:ext cx="4600458" cy="1478280"/>
            </p:xfrm>
            <a:graphic>
              <a:graphicData uri="http://schemas.openxmlformats.org/drawingml/2006/table">
                <a:tbl>
                  <a:tblPr firstRow="1" bandRow="1">
                    <a:tableStyleId>{5C22544A-7EE6-4342-B048-85BDC9FD1C3A}</a:tableStyleId>
                  </a:tblPr>
                  <a:tblGrid>
                    <a:gridCol w="1884744">
                      <a:extLst>
                        <a:ext uri="{9D8B030D-6E8A-4147-A177-3AD203B41FA5}">
                          <a16:colId xmlns:a16="http://schemas.microsoft.com/office/drawing/2014/main" val="20000"/>
                        </a:ext>
                      </a:extLst>
                    </a:gridCol>
                    <a:gridCol w="2715714">
                      <a:extLst>
                        <a:ext uri="{9D8B030D-6E8A-4147-A177-3AD203B41FA5}">
                          <a16:colId xmlns:a16="http://schemas.microsoft.com/office/drawing/2014/main" val="20001"/>
                        </a:ext>
                      </a:extLst>
                    </a:gridCol>
                  </a:tblGrid>
                  <a:tr h="365760">
                    <a:tc>
                      <a:txBody>
                        <a:bodyPr/>
                        <a:lstStyle/>
                        <a:p>
                          <a:pPr algn="ctr"/>
                          <a:r>
                            <a:rPr lang="en-US" sz="1800" dirty="0">
                              <a:solidFill>
                                <a:schemeClr val="tx1"/>
                              </a:solidFill>
                              <a:latin typeface="+mn-lt"/>
                            </a:rPr>
                            <a:t>Output Type</a:t>
                          </a:r>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VI"/>
                        </a:p>
                      </a:txBody>
                      <a:tcPr>
                        <a:lnB w="12700" cap="flat" cmpd="sng" algn="ctr">
                          <a:solidFill>
                            <a:schemeClr val="tx1"/>
                          </a:solidFill>
                          <a:prstDash val="solid"/>
                          <a:round/>
                          <a:headEnd type="none" w="med" len="med"/>
                          <a:tailEnd type="none" w="med" len="med"/>
                        </a:lnB>
                        <a:blipFill>
                          <a:blip r:embed="rId3"/>
                          <a:stretch>
                            <a:fillRect l="-69507" t="-8333" r="-448" b="-330000"/>
                          </a:stretch>
                        </a:blipFill>
                      </a:tcPr>
                    </a:tc>
                    <a:extLst>
                      <a:ext uri="{0D108BD9-81ED-4DB2-BD59-A6C34878D82A}">
                        <a16:rowId xmlns:a16="http://schemas.microsoft.com/office/drawing/2014/main" val="10000"/>
                      </a:ext>
                    </a:extLst>
                  </a:tr>
                  <a:tr h="370840">
                    <a:tc>
                      <a:txBody>
                        <a:bodyPr/>
                        <a:lstStyle/>
                        <a:p>
                          <a:pPr algn="ctr"/>
                          <a:r>
                            <a:rPr lang="en-US" sz="1800" dirty="0">
                              <a:solidFill>
                                <a:schemeClr val="tx1"/>
                              </a:solidFill>
                              <a:latin typeface="+mn-lt"/>
                            </a:rPr>
                            <a:t>Clad Temperature</a:t>
                          </a:r>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VI"/>
                        </a:p>
                      </a:txBody>
                      <a:tcPr>
                        <a:lnT w="12700" cap="flat" cmpd="sng" algn="ctr">
                          <a:solidFill>
                            <a:schemeClr val="tx1"/>
                          </a:solidFill>
                          <a:prstDash val="solid"/>
                          <a:round/>
                          <a:headEnd type="none" w="med" len="med"/>
                          <a:tailEnd type="none" w="med" len="med"/>
                        </a:lnT>
                        <a:blipFill>
                          <a:blip r:embed="rId3"/>
                          <a:stretch>
                            <a:fillRect l="-69507" t="-106557" r="-448" b="-224590"/>
                          </a:stretch>
                        </a:blipFill>
                      </a:tcPr>
                    </a:tc>
                    <a:extLst>
                      <a:ext uri="{0D108BD9-81ED-4DB2-BD59-A6C34878D82A}">
                        <a16:rowId xmlns:a16="http://schemas.microsoft.com/office/drawing/2014/main" val="10001"/>
                      </a:ext>
                    </a:extLst>
                  </a:tr>
                  <a:tr h="370840">
                    <a:tc>
                      <a:txBody>
                        <a:bodyPr/>
                        <a:lstStyle/>
                        <a:p>
                          <a:pPr algn="ctr"/>
                          <a:r>
                            <a:rPr lang="en-US" sz="1800" dirty="0">
                              <a:solidFill>
                                <a:schemeClr val="tx1"/>
                              </a:solidFill>
                              <a:latin typeface="+mn-lt"/>
                            </a:rPr>
                            <a:t>Pressure</a:t>
                          </a:r>
                          <a:r>
                            <a:rPr lang="en-US" sz="1800" baseline="0" dirty="0">
                              <a:solidFill>
                                <a:schemeClr val="tx1"/>
                              </a:solidFill>
                              <a:latin typeface="+mn-lt"/>
                            </a:rPr>
                            <a:t> Drop</a:t>
                          </a:r>
                          <a:endParaRPr lang="en-US" sz="1800" dirty="0">
                            <a:solidFill>
                              <a:schemeClr val="tx1"/>
                            </a:solidFill>
                            <a:latin typeface="+mn-lt"/>
                          </a:endParaRPr>
                        </a:p>
                      </a:txBody>
                      <a:tcPr>
                        <a:lnB w="12700" cmpd="sng">
                          <a:noFill/>
                        </a:lnB>
                        <a:solidFill>
                          <a:schemeClr val="bg1"/>
                        </a:solidFill>
                      </a:tcPr>
                    </a:tc>
                    <a:tc>
                      <a:txBody>
                        <a:bodyPr/>
                        <a:lstStyle/>
                        <a:p>
                          <a:endParaRPr lang="en-VI"/>
                        </a:p>
                      </a:txBody>
                      <a:tcPr>
                        <a:lnB w="12700" cmpd="sng">
                          <a:noFill/>
                        </a:lnB>
                        <a:blipFill>
                          <a:blip r:embed="rId3"/>
                          <a:stretch>
                            <a:fillRect l="-69507" t="-206557" r="-448" b="-124590"/>
                          </a:stretch>
                        </a:blipFill>
                      </a:tcPr>
                    </a:tc>
                    <a:extLst>
                      <a:ext uri="{0D108BD9-81ED-4DB2-BD59-A6C34878D82A}">
                        <a16:rowId xmlns:a16="http://schemas.microsoft.com/office/drawing/2014/main" val="10002"/>
                      </a:ext>
                    </a:extLst>
                  </a:tr>
                  <a:tr h="370840">
                    <a:tc>
                      <a:txBody>
                        <a:bodyPr/>
                        <a:lstStyle/>
                        <a:p>
                          <a:pPr algn="ctr"/>
                          <a:r>
                            <a:rPr lang="en-US" sz="1800" dirty="0">
                              <a:solidFill>
                                <a:schemeClr val="tx1"/>
                              </a:solidFill>
                              <a:latin typeface="+mn-lt"/>
                            </a:rPr>
                            <a:t>Liquid Carryover</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VI"/>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69507" t="-306557" r="-448" b="-24590"/>
                          </a:stretch>
                        </a:blipFill>
                      </a:tcPr>
                    </a:tc>
                    <a:extLst>
                      <a:ext uri="{0D108BD9-81ED-4DB2-BD59-A6C34878D82A}">
                        <a16:rowId xmlns:a16="http://schemas.microsoft.com/office/drawing/2014/main" val="10003"/>
                      </a:ext>
                    </a:extLst>
                  </a:tr>
                </a:tbl>
              </a:graphicData>
            </a:graphic>
          </p:graphicFrame>
        </mc:Fallback>
      </mc:AlternateContent>
      <p:sp>
        <p:nvSpPr>
          <p:cNvPr id="35" name="Rectangle 34"/>
          <p:cNvSpPr/>
          <p:nvPr/>
        </p:nvSpPr>
        <p:spPr>
          <a:xfrm>
            <a:off x="407542" y="2278613"/>
            <a:ext cx="4175125" cy="646331"/>
          </a:xfrm>
          <a:prstGeom prst="rect">
            <a:avLst/>
          </a:prstGeom>
        </p:spPr>
        <p:txBody>
          <a:bodyPr wrap="square">
            <a:spAutoFit/>
          </a:bodyPr>
          <a:lstStyle/>
          <a:p>
            <a:r>
              <a:rPr lang="en-US" sz="1800" dirty="0">
                <a:latin typeface="+mn-lt"/>
              </a:rPr>
              <a:t>Dimension reduction by </a:t>
            </a:r>
            <a:r>
              <a:rPr lang="en-US" sz="1800" b="1" dirty="0">
                <a:latin typeface="+mn-lt"/>
              </a:rPr>
              <a:t>Principal Component Analysis (</a:t>
            </a:r>
            <a:r>
              <a:rPr lang="en-US" sz="1800" dirty="0">
                <a:latin typeface="+mn-lt"/>
              </a:rPr>
              <a:t>PCA</a:t>
            </a:r>
            <a:r>
              <a:rPr lang="en-US" sz="1800" b="1" dirty="0">
                <a:latin typeface="+mn-lt"/>
              </a:rPr>
              <a:t>)</a:t>
            </a:r>
          </a:p>
        </p:txBody>
      </p:sp>
      <mc:AlternateContent xmlns:mc="http://schemas.openxmlformats.org/markup-compatibility/2006" xmlns:a14="http://schemas.microsoft.com/office/drawing/2010/main">
        <mc:Choice Requires="a14">
          <p:sp>
            <p:nvSpPr>
              <p:cNvPr id="36" name="TextBox 35"/>
              <p:cNvSpPr txBox="1"/>
              <p:nvPr/>
            </p:nvSpPr>
            <p:spPr>
              <a:xfrm>
                <a:off x="550417" y="3274937"/>
                <a:ext cx="3384872" cy="43266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400" b="0" i="1" kern="1000" spc="30" smtClean="0">
                              <a:latin typeface="Cambria Math"/>
                              <a:cs typeface="Franklin Gothic Book"/>
                            </a:rPr>
                          </m:ctrlPr>
                        </m:sSupPr>
                        <m:e>
                          <m:r>
                            <a:rPr lang="en-US" sz="2400" i="1" kern="1000" spc="30" smtClean="0">
                              <a:latin typeface="Cambria Math"/>
                              <a:cs typeface="Franklin Gothic Book"/>
                            </a:rPr>
                            <m:t>𝑌</m:t>
                          </m:r>
                        </m:e>
                        <m:sup>
                          <m:r>
                            <a:rPr lang="en-US" sz="2400" b="0" i="1" kern="1000" spc="30" smtClean="0">
                              <a:latin typeface="Cambria Math"/>
                              <a:cs typeface="Franklin Gothic Book"/>
                            </a:rPr>
                            <m:t>′</m:t>
                          </m:r>
                        </m:sup>
                      </m:sSup>
                      <m:r>
                        <a:rPr lang="en-US" sz="2400" b="0" i="1" kern="1000" spc="30" smtClean="0">
                          <a:latin typeface="Cambria Math"/>
                          <a:cs typeface="Franklin Gothic Book"/>
                        </a:rPr>
                        <m:t>=</m:t>
                      </m:r>
                      <m:r>
                        <a:rPr lang="en-US" sz="2400" b="0" i="1" kern="1000" spc="30" smtClean="0">
                          <a:latin typeface="Cambria Math"/>
                          <a:cs typeface="Franklin Gothic Book"/>
                        </a:rPr>
                        <m:t>𝑈</m:t>
                      </m:r>
                      <m:r>
                        <a:rPr lang="en-US" sz="2400" b="0" i="1" kern="1000" spc="30" smtClean="0">
                          <a:latin typeface="Cambria Math"/>
                          <a:cs typeface="Franklin Gothic Book"/>
                        </a:rPr>
                        <m:t>⋅</m:t>
                      </m:r>
                      <m:r>
                        <a:rPr lang="en-US" sz="2400" b="0" i="1" kern="1000" spc="30" smtClean="0">
                          <a:latin typeface="Cambria Math"/>
                          <a:cs typeface="Franklin Gothic Book"/>
                        </a:rPr>
                        <m:t>𝑆</m:t>
                      </m:r>
                      <m:r>
                        <a:rPr lang="en-US" sz="2400" b="0" i="1" kern="1000" spc="30" smtClean="0">
                          <a:latin typeface="Cambria Math"/>
                          <a:cs typeface="Franklin Gothic Book"/>
                        </a:rPr>
                        <m:t>⋅</m:t>
                      </m:r>
                      <m:sSup>
                        <m:sSupPr>
                          <m:ctrlPr>
                            <a:rPr lang="en-US" sz="2400" b="0" i="1" kern="1000" spc="30" smtClean="0">
                              <a:latin typeface="Cambria Math"/>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r>
                        <a:rPr lang="en-US" sz="2400" b="0" i="1" kern="1000" spc="30" smtClean="0">
                          <a:latin typeface="Cambria Math"/>
                          <a:cs typeface="Franklin Gothic Book"/>
                        </a:rPr>
                        <m:t>=</m:t>
                      </m:r>
                      <m:r>
                        <a:rPr lang="en-US" sz="2400" b="0" i="1" kern="1000" spc="30" smtClean="0">
                          <a:latin typeface="Cambria Math"/>
                          <a:cs typeface="Franklin Gothic Book"/>
                        </a:rPr>
                        <m:t>𝑊</m:t>
                      </m:r>
                      <m:r>
                        <a:rPr lang="en-US" sz="2400" b="0" i="1" kern="1000" spc="30" smtClean="0">
                          <a:latin typeface="Cambria Math"/>
                          <a:cs typeface="Franklin Gothic Book"/>
                        </a:rPr>
                        <m:t>⋅</m:t>
                      </m:r>
                      <m:sSup>
                        <m:sSupPr>
                          <m:ctrlPr>
                            <a:rPr lang="en-US" sz="2400" b="0" i="1" kern="1000" spc="30" smtClean="0">
                              <a:latin typeface="Cambria Math"/>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oMath>
                  </m:oMathPara>
                </a14:m>
                <a:endParaRPr lang="en-US" sz="2400" b="0" i="1" kern="1000" spc="30" dirty="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550417" y="3274937"/>
                <a:ext cx="3384872" cy="432660"/>
              </a:xfrm>
              <a:prstGeom prst="rect">
                <a:avLst/>
              </a:prstGeom>
              <a:blipFill>
                <a:blip r:embed="rId4"/>
                <a:stretch>
                  <a:fillRect/>
                </a:stretch>
              </a:blipFill>
            </p:spPr>
            <p:txBody>
              <a:bodyPr/>
              <a:lstStyle/>
              <a:p>
                <a:r>
                  <a:rPr lang="en-VI">
                    <a:noFill/>
                  </a:rPr>
                  <a:t> </a:t>
                </a:r>
              </a:p>
            </p:txBody>
          </p:sp>
        </mc:Fallback>
      </mc:AlternateContent>
      <p:cxnSp>
        <p:nvCxnSpPr>
          <p:cNvPr id="37" name="Straight Connector 36"/>
          <p:cNvCxnSpPr/>
          <p:nvPr/>
        </p:nvCxnSpPr>
        <p:spPr bwMode="auto">
          <a:xfrm flipH="1">
            <a:off x="1343003" y="3229665"/>
            <a:ext cx="1032322"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1343001" y="2898628"/>
            <a:ext cx="1032323" cy="369332"/>
          </a:xfrm>
          <a:prstGeom prst="rect">
            <a:avLst/>
          </a:prstGeom>
        </p:spPr>
        <p:txBody>
          <a:bodyPr wrap="square">
            <a:spAutoFit/>
          </a:bodyPr>
          <a:lstStyle/>
          <a:p>
            <a:pPr algn="ctr"/>
            <a:r>
              <a:rPr lang="en-US" sz="1800" b="1" dirty="0">
                <a:latin typeface="+mn-lt"/>
              </a:rPr>
              <a:t>SVD</a:t>
            </a:r>
            <a:endParaRPr lang="en-US" sz="1800" b="1" i="1" dirty="0">
              <a:latin typeface="+mn-lt"/>
            </a:endParaRPr>
          </a:p>
        </p:txBody>
      </p:sp>
      <p:cxnSp>
        <p:nvCxnSpPr>
          <p:cNvPr id="39" name="Straight Connector 38"/>
          <p:cNvCxnSpPr/>
          <p:nvPr/>
        </p:nvCxnSpPr>
        <p:spPr bwMode="auto">
          <a:xfrm>
            <a:off x="3018131"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0" name="Straight Connector 39"/>
          <p:cNvCxnSpPr/>
          <p:nvPr/>
        </p:nvCxnSpPr>
        <p:spPr bwMode="auto">
          <a:xfrm>
            <a:off x="2207097"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1" name="Straight Connector 40"/>
          <p:cNvCxnSpPr/>
          <p:nvPr/>
        </p:nvCxnSpPr>
        <p:spPr bwMode="auto">
          <a:xfrm>
            <a:off x="644045"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2" name="Rectangle 41"/>
          <p:cNvSpPr/>
          <p:nvPr/>
        </p:nvSpPr>
        <p:spPr>
          <a:xfrm>
            <a:off x="251520" y="4020337"/>
            <a:ext cx="1307505" cy="830997"/>
          </a:xfrm>
          <a:prstGeom prst="rect">
            <a:avLst/>
          </a:prstGeom>
        </p:spPr>
        <p:txBody>
          <a:bodyPr wrap="square">
            <a:spAutoFit/>
          </a:bodyPr>
          <a:lstStyle/>
          <a:p>
            <a:r>
              <a:rPr lang="en-US" dirty="0">
                <a:latin typeface="+mn-lt"/>
              </a:rPr>
              <a:t>Concatenate and centered outputs</a:t>
            </a:r>
            <a:endParaRPr lang="en-US" i="1" dirty="0">
              <a:latin typeface="+mn-lt"/>
            </a:endParaRPr>
          </a:p>
        </p:txBody>
      </p:sp>
      <p:sp>
        <p:nvSpPr>
          <p:cNvPr id="43" name="Rectangle 42"/>
          <p:cNvSpPr/>
          <p:nvPr/>
        </p:nvSpPr>
        <p:spPr>
          <a:xfrm>
            <a:off x="1559025" y="4038163"/>
            <a:ext cx="1296144" cy="830997"/>
          </a:xfrm>
          <a:prstGeom prst="rect">
            <a:avLst/>
          </a:prstGeom>
        </p:spPr>
        <p:txBody>
          <a:bodyPr wrap="square">
            <a:spAutoFit/>
          </a:bodyPr>
          <a:lstStyle/>
          <a:p>
            <a:r>
              <a:rPr lang="en-US" dirty="0">
                <a:latin typeface="+mn-lt"/>
              </a:rPr>
              <a:t>Eigenvectors</a:t>
            </a:r>
            <a:br>
              <a:rPr lang="en-US" dirty="0">
                <a:latin typeface="+mn-lt"/>
              </a:rPr>
            </a:br>
            <a:r>
              <a:rPr lang="en-US" dirty="0">
                <a:latin typeface="+mn-lt"/>
              </a:rPr>
              <a:t>(</a:t>
            </a:r>
            <a:r>
              <a:rPr lang="en-US" b="1" dirty="0">
                <a:latin typeface="+mn-lt"/>
              </a:rPr>
              <a:t>principal components</a:t>
            </a:r>
            <a:r>
              <a:rPr lang="en-US" dirty="0">
                <a:latin typeface="+mn-lt"/>
              </a:rPr>
              <a:t>)</a:t>
            </a:r>
            <a:endParaRPr lang="en-US" i="1" dirty="0">
              <a:latin typeface="+mn-lt"/>
            </a:endParaRPr>
          </a:p>
        </p:txBody>
      </p:sp>
      <p:sp>
        <p:nvSpPr>
          <p:cNvPr id="44" name="Rectangle 43"/>
          <p:cNvSpPr/>
          <p:nvPr/>
        </p:nvSpPr>
        <p:spPr>
          <a:xfrm>
            <a:off x="2855169" y="4038163"/>
            <a:ext cx="1551761" cy="338554"/>
          </a:xfrm>
          <a:prstGeom prst="rect">
            <a:avLst/>
          </a:prstGeom>
        </p:spPr>
        <p:txBody>
          <a:bodyPr wrap="square">
            <a:spAutoFit/>
          </a:bodyPr>
          <a:lstStyle/>
          <a:p>
            <a:r>
              <a:rPr lang="en-US" dirty="0">
                <a:latin typeface="+mn-lt"/>
              </a:rPr>
              <a:t>PC scores</a:t>
            </a:r>
            <a:endParaRPr lang="en-US" i="1" dirty="0">
              <a:latin typeface="+mn-lt"/>
            </a:endParaRPr>
          </a:p>
        </p:txBody>
      </p:sp>
      <mc:AlternateContent xmlns:mc="http://schemas.openxmlformats.org/markup-compatibility/2006" xmlns:a14="http://schemas.microsoft.com/office/drawing/2010/main">
        <mc:Choice Requires="a14">
          <p:sp>
            <p:nvSpPr>
              <p:cNvPr id="45" name="TextBox 44"/>
              <p:cNvSpPr txBox="1"/>
              <p:nvPr/>
            </p:nvSpPr>
            <p:spPr>
              <a:xfrm>
                <a:off x="550417" y="4725144"/>
                <a:ext cx="5689128" cy="1054958"/>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000" b="0" i="1" kern="1000" spc="30" smtClean="0">
                              <a:latin typeface="Cambria Math"/>
                              <a:cs typeface="Franklin Gothic Book"/>
                            </a:rPr>
                          </m:ctrlPr>
                        </m:sSupPr>
                        <m:e>
                          <m:r>
                            <a:rPr lang="en-US" sz="2000" b="0" i="1" kern="1000" spc="30" smtClean="0">
                              <a:latin typeface="Cambria Math"/>
                              <a:cs typeface="Franklin Gothic Book"/>
                            </a:rPr>
                            <m:t>𝑦</m:t>
                          </m:r>
                        </m:e>
                        <m:sup>
                          <m:r>
                            <m:rPr>
                              <m:sty m:val="p"/>
                            </m:rPr>
                            <a:rPr lang="en-US" sz="2000" b="0" i="0" kern="1000" spc="30" smtClean="0">
                              <a:latin typeface="Cambria Math"/>
                              <a:cs typeface="Franklin Gothic Book"/>
                            </a:rPr>
                            <m:t>model</m:t>
                          </m:r>
                        </m:sup>
                      </m:sSup>
                      <m:d>
                        <m:dPr>
                          <m:ctrlPr>
                            <a:rPr lang="en-US" sz="2000" b="0" i="1" kern="1000" spc="30" smtClean="0">
                              <a:latin typeface="Cambria Math"/>
                              <a:cs typeface="Franklin Gothic Book"/>
                            </a:rPr>
                          </m:ctrlPr>
                        </m:dPr>
                        <m:e>
                          <m:r>
                            <a:rPr lang="en-US" sz="2000" b="1" i="1" kern="1000" spc="30" smtClean="0">
                              <a:latin typeface="Cambria Math"/>
                            </a:rPr>
                            <m:t>𝒙</m:t>
                          </m:r>
                          <m:r>
                            <a:rPr lang="en-US" sz="2000" i="1" kern="1000" spc="30">
                              <a:latin typeface="Cambria Math"/>
                              <a:cs typeface="Franklin Gothic Book"/>
                            </a:rPr>
                            <m:t>;</m:t>
                          </m:r>
                          <m:r>
                            <a:rPr lang="en-US" sz="2000" i="1" kern="1000" spc="30">
                              <a:latin typeface="Cambria Math"/>
                              <a:cs typeface="Franklin Gothic Book"/>
                            </a:rPr>
                            <m:t>𝑧</m:t>
                          </m:r>
                          <m:r>
                            <a:rPr lang="en-US" sz="2000" i="1" kern="1000" spc="30">
                              <a:latin typeface="Cambria Math"/>
                              <a:cs typeface="Franklin Gothic Book"/>
                            </a:rPr>
                            <m:t>,</m:t>
                          </m:r>
                          <m:r>
                            <a:rPr lang="en-US" sz="2000" i="1" kern="1000" spc="30">
                              <a:latin typeface="Cambria Math"/>
                              <a:cs typeface="Franklin Gothic Book"/>
                            </a:rPr>
                            <m:t>𝑡</m:t>
                          </m:r>
                        </m:e>
                      </m:d>
                      <m:r>
                        <a:rPr lang="en-US" sz="2000" b="0" i="1" kern="1000" spc="30" smtClean="0">
                          <a:latin typeface="Cambria Math"/>
                          <a:cs typeface="Franklin Gothic Book"/>
                        </a:rPr>
                        <m:t>=</m:t>
                      </m:r>
                      <m:sSup>
                        <m:sSupPr>
                          <m:ctrlPr>
                            <a:rPr lang="en-US" sz="2000" b="0" i="1" kern="1000" spc="30" smtClean="0">
                              <a:latin typeface="Cambria Math"/>
                            </a:rPr>
                          </m:ctrlPr>
                        </m:sSupPr>
                        <m:e>
                          <m:acc>
                            <m:accPr>
                              <m:chr m:val="̅"/>
                              <m:ctrlPr>
                                <a:rPr lang="en-US" sz="2000" b="0" i="1" kern="1000" spc="30" smtClean="0">
                                  <a:latin typeface="Cambria Math"/>
                                </a:rPr>
                              </m:ctrlPr>
                            </m:accPr>
                            <m:e>
                              <m:r>
                                <a:rPr lang="en-US" sz="2000" b="0" i="1" kern="1000" spc="30" smtClean="0">
                                  <a:latin typeface="Cambria Math"/>
                                </a:rPr>
                                <m:t>𝑦</m:t>
                              </m:r>
                            </m:e>
                          </m:acc>
                        </m:e>
                        <m:sup>
                          <m:r>
                            <m:rPr>
                              <m:sty m:val="p"/>
                            </m:rPr>
                            <a:rPr lang="en-US" sz="2000" b="0" i="0" kern="1000" spc="30" smtClean="0">
                              <a:latin typeface="Cambria Math"/>
                            </a:rPr>
                            <m:t>model</m:t>
                          </m:r>
                        </m:sup>
                      </m:sSup>
                      <m:d>
                        <m:dPr>
                          <m:ctrlPr>
                            <a:rPr lang="en-US" sz="2000" b="0" i="1" kern="1000" spc="30" smtClean="0">
                              <a:latin typeface="Cambria Math"/>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nary>
                        <m:naryPr>
                          <m:chr m:val="∑"/>
                          <m:ctrlPr>
                            <a:rPr lang="en-US" sz="2000" b="0" i="1" kern="1000" spc="30" smtClean="0">
                              <a:latin typeface="Cambria Math"/>
                            </a:rPr>
                          </m:ctrlPr>
                        </m:naryPr>
                        <m:sub>
                          <m:r>
                            <m:rPr>
                              <m:brk m:alnAt="23"/>
                            </m:rPr>
                            <a:rPr lang="en-US" sz="2000" b="0" i="1" kern="1000" spc="30" smtClean="0">
                              <a:latin typeface="Cambria Math"/>
                            </a:rPr>
                            <m:t>𝑖</m:t>
                          </m:r>
                          <m:r>
                            <a:rPr lang="en-US" sz="2000" b="0" i="1" kern="1000" spc="30" smtClean="0">
                              <a:latin typeface="Cambria Math"/>
                            </a:rPr>
                            <m:t>=1</m:t>
                          </m:r>
                        </m:sub>
                        <m:sup>
                          <m:r>
                            <a:rPr lang="en-US" sz="2000" b="0" i="1" kern="1000" spc="30" smtClean="0">
                              <a:latin typeface="Cambria Math"/>
                            </a:rPr>
                            <m:t>𝑄</m:t>
                          </m:r>
                        </m:sup>
                        <m:e>
                          <m:sSub>
                            <m:sSubPr>
                              <m:ctrlPr>
                                <a:rPr lang="en-US" sz="2000" b="0" i="1" kern="1000" spc="30" smtClean="0">
                                  <a:latin typeface="Cambria Math"/>
                                </a:rPr>
                              </m:ctrlPr>
                            </m:sSubPr>
                            <m:e>
                              <m:r>
                                <a:rPr lang="en-US" sz="2000" b="0" i="1" kern="1000" spc="30" smtClean="0">
                                  <a:latin typeface="Cambria Math"/>
                                </a:rPr>
                                <m:t>𝑣</m:t>
                              </m:r>
                            </m:e>
                            <m:sub>
                              <m:r>
                                <a:rPr lang="en-US" sz="2000" b="0" i="1" kern="1000" spc="30" smtClean="0">
                                  <a:latin typeface="Cambria Math"/>
                                </a:rPr>
                                <m:t>𝑖</m:t>
                              </m:r>
                            </m:sub>
                          </m:sSub>
                          <m:d>
                            <m:dPr>
                              <m:ctrlPr>
                                <a:rPr lang="en-US" sz="2000" b="0" i="1" kern="1000" spc="30" smtClean="0">
                                  <a:latin typeface="Cambria Math"/>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sSub>
                            <m:sSubPr>
                              <m:ctrlPr>
                                <a:rPr lang="en-US" sz="2000" b="0" i="1" kern="1000" spc="30" smtClean="0">
                                  <a:latin typeface="Cambria Math"/>
                                </a:rPr>
                              </m:ctrlPr>
                            </m:sSubPr>
                            <m:e>
                              <m:r>
                                <a:rPr lang="en-US" sz="2000" b="0" i="1" kern="1000" spc="30" smtClean="0">
                                  <a:latin typeface="Cambria Math"/>
                                </a:rPr>
                                <m:t>𝑤</m:t>
                              </m:r>
                            </m:e>
                            <m:sub>
                              <m:r>
                                <a:rPr lang="en-US" sz="2000" b="0" i="1" kern="1000" spc="30" smtClean="0">
                                  <a:latin typeface="Cambria Math"/>
                                </a:rPr>
                                <m:t>𝑖</m:t>
                              </m:r>
                            </m:sub>
                          </m:sSub>
                          <m:d>
                            <m:dPr>
                              <m:ctrlPr>
                                <a:rPr lang="en-US" sz="2000" b="0" i="1" kern="1000" spc="30" smtClean="0">
                                  <a:latin typeface="Cambria Math"/>
                                </a:rPr>
                              </m:ctrlPr>
                            </m:dPr>
                            <m:e>
                              <m:r>
                                <a:rPr lang="en-US" sz="2000" b="1" i="1" kern="1000" spc="30" smtClean="0">
                                  <a:latin typeface="Cambria Math"/>
                                </a:rPr>
                                <m:t>𝒙</m:t>
                              </m:r>
                            </m:e>
                          </m:d>
                        </m:e>
                      </m:nary>
                    </m:oMath>
                  </m:oMathPara>
                </a14:m>
                <a:endParaRPr lang="en-US" sz="2000" b="0" i="1" kern="1000" spc="30" dirty="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550417" y="4725144"/>
                <a:ext cx="5689128" cy="1054958"/>
              </a:xfrm>
              <a:prstGeom prst="rect">
                <a:avLst/>
              </a:prstGeom>
              <a:blipFill>
                <a:blip r:embed="rId5"/>
                <a:stretch>
                  <a:fillRect/>
                </a:stretch>
              </a:blipFill>
            </p:spPr>
            <p:txBody>
              <a:bodyPr/>
              <a:lstStyle/>
              <a:p>
                <a:r>
                  <a:rPr lang="en-VI">
                    <a:noFill/>
                  </a:rPr>
                  <a:t> </a:t>
                </a:r>
              </a:p>
            </p:txBody>
          </p:sp>
        </mc:Fallback>
      </mc:AlternateContent>
      <p:cxnSp>
        <p:nvCxnSpPr>
          <p:cNvPr id="46" name="Straight Connector 45"/>
          <p:cNvCxnSpPr/>
          <p:nvPr/>
        </p:nvCxnSpPr>
        <p:spPr bwMode="auto">
          <a:xfrm>
            <a:off x="5538411" y="5517232"/>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Rectangle 46"/>
          <p:cNvSpPr/>
          <p:nvPr/>
        </p:nvSpPr>
        <p:spPr>
          <a:xfrm>
            <a:off x="5375447" y="5746030"/>
            <a:ext cx="3517029" cy="707886"/>
          </a:xfrm>
          <a:prstGeom prst="rect">
            <a:avLst/>
          </a:prstGeom>
        </p:spPr>
        <p:txBody>
          <a:bodyPr wrap="square">
            <a:spAutoFit/>
          </a:bodyPr>
          <a:lstStyle/>
          <a:p>
            <a:r>
              <a:rPr lang="en-US" sz="2000" b="1" dirty="0">
                <a:solidFill>
                  <a:srgbClr val="505050"/>
                </a:solidFill>
                <a:latin typeface="+mn-lt"/>
              </a:rPr>
              <a:t>PC scores,</a:t>
            </a:r>
            <a:br>
              <a:rPr lang="en-US" sz="2000" b="1" dirty="0">
                <a:solidFill>
                  <a:srgbClr val="505050"/>
                </a:solidFill>
                <a:latin typeface="+mn-lt"/>
              </a:rPr>
            </a:br>
            <a:r>
              <a:rPr lang="en-US" sz="2000" b="1" dirty="0">
                <a:solidFill>
                  <a:srgbClr val="505050"/>
                </a:solidFill>
                <a:latin typeface="+mn-lt"/>
              </a:rPr>
              <a:t>predicted by GP metamodel</a:t>
            </a:r>
          </a:p>
        </p:txBody>
      </p:sp>
      <p:cxnSp>
        <p:nvCxnSpPr>
          <p:cNvPr id="51" name="Straight Connector 50"/>
          <p:cNvCxnSpPr/>
          <p:nvPr/>
        </p:nvCxnSpPr>
        <p:spPr bwMode="auto">
          <a:xfrm>
            <a:off x="2493447" y="5517232"/>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p:cNvSpPr/>
          <p:nvPr/>
        </p:nvSpPr>
        <p:spPr>
          <a:xfrm>
            <a:off x="2330485" y="5746030"/>
            <a:ext cx="1604804" cy="646331"/>
          </a:xfrm>
          <a:prstGeom prst="rect">
            <a:avLst/>
          </a:prstGeom>
        </p:spPr>
        <p:txBody>
          <a:bodyPr wrap="square">
            <a:spAutoFit/>
          </a:bodyPr>
          <a:lstStyle/>
          <a:p>
            <a:r>
              <a:rPr lang="en-US" sz="1800" dirty="0">
                <a:solidFill>
                  <a:srgbClr val="505050"/>
                </a:solidFill>
                <a:latin typeface="+mn-lt"/>
              </a:rPr>
              <a:t>the mean</a:t>
            </a:r>
            <a:br>
              <a:rPr lang="en-US" sz="1800" dirty="0">
                <a:solidFill>
                  <a:srgbClr val="505050"/>
                </a:solidFill>
                <a:latin typeface="+mn-lt"/>
              </a:rPr>
            </a:br>
            <a:r>
              <a:rPr lang="en-US" sz="1800" dirty="0">
                <a:solidFill>
                  <a:srgbClr val="505050"/>
                </a:solidFill>
                <a:latin typeface="+mn-lt"/>
              </a:rPr>
              <a:t>of output</a:t>
            </a:r>
            <a:endParaRPr lang="en-US" sz="1800" i="1" dirty="0">
              <a:solidFill>
                <a:srgbClr val="505050"/>
              </a:solidFill>
              <a:latin typeface="+mn-lt"/>
            </a:endParaRPr>
          </a:p>
        </p:txBody>
      </p:sp>
      <p:pic>
        <p:nvPicPr>
          <p:cNvPr id="4098" name="Picture 2" descr="W:\project\stars\workspace\RND\SB-RND-ACT-006-13\WD41\projects\temp\wd41-all\figures\defense\plotPCAImageAv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924944"/>
            <a:ext cx="2317632" cy="202792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W:\project\stars\workspace\RND\SB-RND-ACT-006-13\WD41\projects\temp\wd41-all\figures\defense\plotPCAImagePC1.png"/>
          <p:cNvPicPr>
            <a:picLocks noChangeAspect="1" noChangeArrowheads="1"/>
          </p:cNvPicPr>
          <p:nvPr/>
        </p:nvPicPr>
        <p:blipFill rotWithShape="1">
          <a:blip r:embed="rId7">
            <a:extLst>
              <a:ext uri="{28A0092B-C50C-407E-A947-70E740481C1C}">
                <a14:useLocalDpi xmlns:a14="http://schemas.microsoft.com/office/drawing/2010/main" val="0"/>
              </a:ext>
            </a:extLst>
          </a:blip>
          <a:srcRect l="5335"/>
          <a:stretch/>
        </p:blipFill>
        <p:spPr bwMode="auto">
          <a:xfrm>
            <a:off x="6984286" y="2957186"/>
            <a:ext cx="2124218" cy="1963444"/>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6372200" y="4941168"/>
            <a:ext cx="2728250" cy="648072"/>
          </a:xfrm>
          <a:prstGeom prst="rect">
            <a:avLst/>
          </a:prstGeom>
          <a:noFill/>
        </p:spPr>
        <p:txBody>
          <a:bodyPr wrap="none" lIns="0" tIns="0" rIns="0" bIns="0" rtlCol="0" anchor="ctr">
            <a:noAutofit/>
          </a:bodyPr>
          <a:lstStyle/>
          <a:p>
            <a:pPr algn="r">
              <a:lnSpc>
                <a:spcPct val="110000"/>
              </a:lnSpc>
              <a:spcBef>
                <a:spcPts val="0"/>
              </a:spcBef>
            </a:pPr>
            <a:r>
              <a:rPr lang="en-US" sz="1800" b="1" kern="1000" spc="30" dirty="0">
                <a:solidFill>
                  <a:srgbClr val="686868"/>
                </a:solidFill>
                <a:latin typeface="+mn-lt"/>
                <a:cs typeface="Franklin Gothic Book"/>
              </a:rPr>
              <a:t>Mean and 1</a:t>
            </a:r>
            <a:r>
              <a:rPr lang="en-US" sz="1800" b="1" kern="1000" spc="30" baseline="30000" dirty="0">
                <a:solidFill>
                  <a:srgbClr val="686868"/>
                </a:solidFill>
                <a:latin typeface="+mn-lt"/>
                <a:cs typeface="Franklin Gothic Book"/>
              </a:rPr>
              <a:t>st</a:t>
            </a:r>
            <a:r>
              <a:rPr lang="en-US" sz="1800" b="1" kern="1000" spc="30" dirty="0">
                <a:solidFill>
                  <a:srgbClr val="686868"/>
                </a:solidFill>
                <a:latin typeface="+mn-lt"/>
                <a:cs typeface="Franklin Gothic Book"/>
              </a:rPr>
              <a:t> PC of </a:t>
            </a:r>
            <a:br>
              <a:rPr lang="en-US" sz="1800" b="1" kern="1000" spc="30" dirty="0">
                <a:solidFill>
                  <a:srgbClr val="686868"/>
                </a:solidFill>
                <a:latin typeface="+mn-lt"/>
                <a:cs typeface="Franklin Gothic Book"/>
              </a:rPr>
            </a:br>
            <a:r>
              <a:rPr lang="en-US" sz="1800" b="1" kern="1000" spc="30" dirty="0">
                <a:solidFill>
                  <a:srgbClr val="686868"/>
                </a:solidFill>
                <a:latin typeface="+mn-lt"/>
                <a:cs typeface="Franklin Gothic Book"/>
              </a:rPr>
              <a:t>clad temperature output</a:t>
            </a:r>
          </a:p>
        </p:txBody>
      </p:sp>
      <p:sp>
        <p:nvSpPr>
          <p:cNvPr id="57" name="Rectangle 56"/>
          <p:cNvSpPr/>
          <p:nvPr/>
        </p:nvSpPr>
        <p:spPr>
          <a:xfrm>
            <a:off x="406897" y="5746030"/>
            <a:ext cx="1604804" cy="923330"/>
          </a:xfrm>
          <a:prstGeom prst="rect">
            <a:avLst/>
          </a:prstGeom>
        </p:spPr>
        <p:txBody>
          <a:bodyPr wrap="square">
            <a:spAutoFit/>
          </a:bodyPr>
          <a:lstStyle/>
          <a:p>
            <a:r>
              <a:rPr lang="en-US" sz="1800" dirty="0">
                <a:solidFill>
                  <a:srgbClr val="505050"/>
                </a:solidFill>
                <a:latin typeface="+mn-lt"/>
              </a:rPr>
              <a:t>Prediction of</a:t>
            </a:r>
            <a:br>
              <a:rPr lang="en-US" sz="1800" dirty="0">
                <a:solidFill>
                  <a:srgbClr val="505050"/>
                </a:solidFill>
                <a:latin typeface="+mn-lt"/>
              </a:rPr>
            </a:br>
            <a:r>
              <a:rPr lang="en-US" sz="1800" dirty="0">
                <a:solidFill>
                  <a:srgbClr val="505050"/>
                </a:solidFill>
                <a:latin typeface="+mn-lt"/>
              </a:rPr>
              <a:t>multivariate output</a:t>
            </a:r>
            <a:endParaRPr lang="en-US" sz="1800" i="1" dirty="0">
              <a:solidFill>
                <a:srgbClr val="505050"/>
              </a:solidFill>
              <a:latin typeface="+mn-lt"/>
            </a:endParaRPr>
          </a:p>
        </p:txBody>
      </p:sp>
      <p:cxnSp>
        <p:nvCxnSpPr>
          <p:cNvPr id="58" name="Straight Connector 57"/>
          <p:cNvCxnSpPr/>
          <p:nvPr/>
        </p:nvCxnSpPr>
        <p:spPr bwMode="auto">
          <a:xfrm>
            <a:off x="579138" y="5509375"/>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xmlns="" id="{7BC046E6-AFED-4F9F-80E6-080E78DE8E9D}"/>
                  </a:ext>
                </a:extLst>
              </p:cNvPr>
              <p:cNvSpPr/>
              <p:nvPr/>
            </p:nvSpPr>
            <p:spPr>
              <a:xfrm>
                <a:off x="3758259" y="5733256"/>
                <a:ext cx="1245789" cy="923330"/>
              </a:xfrm>
              <a:prstGeom prst="rect">
                <a:avLst/>
              </a:prstGeom>
              <a:solidFill>
                <a:srgbClr val="E5E5E5"/>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b="1" i="1" dirty="0" smtClean="0">
                              <a:latin typeface="Cambria Math"/>
                            </a:rPr>
                          </m:ctrlPr>
                        </m:sSubPr>
                        <m:e>
                          <m:r>
                            <a:rPr lang="en-US" sz="1800" b="1" i="1" dirty="0" smtClean="0">
                              <a:latin typeface="Cambria Math" panose="02040503050406030204" pitchFamily="18" charset="0"/>
                            </a:rPr>
                            <m:t>𝑸</m:t>
                          </m:r>
                        </m:e>
                        <m:sub>
                          <m:r>
                            <a:rPr lang="en-US" sz="1800" b="1" i="1" dirty="0" smtClean="0">
                              <a:latin typeface="Cambria Math" panose="02040503050406030204" pitchFamily="18" charset="0"/>
                            </a:rPr>
                            <m:t>𝑻𝑪</m:t>
                          </m:r>
                        </m:sub>
                      </m:sSub>
                      <m:r>
                        <a:rPr lang="en-US" sz="1800" b="1" i="1" dirty="0" smtClean="0">
                          <a:latin typeface="Cambria Math" panose="02040503050406030204" pitchFamily="18" charset="0"/>
                        </a:rPr>
                        <m:t>=</m:t>
                      </m:r>
                      <m:r>
                        <a:rPr lang="en-US" sz="1800" b="1" i="1" dirty="0" smtClean="0">
                          <a:latin typeface="Cambria Math" panose="02040503050406030204" pitchFamily="18" charset="0"/>
                        </a:rPr>
                        <m:t>𝟕</m:t>
                      </m:r>
                    </m:oMath>
                    <m:oMath xmlns:m="http://schemas.openxmlformats.org/officeDocument/2006/math">
                      <m:sSub>
                        <m:sSubPr>
                          <m:ctrlPr>
                            <a:rPr lang="en-US" sz="1800" b="1" i="1" smtClean="0">
                              <a:latin typeface="Cambria Math"/>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𝑫𝑷</m:t>
                          </m:r>
                        </m:sub>
                      </m:sSub>
                      <m:r>
                        <a:rPr lang="en-US" sz="1800" b="1" i="1" smtClean="0">
                          <a:latin typeface="Cambria Math" panose="02040503050406030204" pitchFamily="18" charset="0"/>
                        </a:rPr>
                        <m:t>=</m:t>
                      </m:r>
                      <m:r>
                        <a:rPr lang="en-US" sz="1800" b="1" i="1" smtClean="0">
                          <a:latin typeface="Cambria Math" panose="02040503050406030204" pitchFamily="18" charset="0"/>
                        </a:rPr>
                        <m:t>𝟏𝟎</m:t>
                      </m:r>
                    </m:oMath>
                    <m:oMath xmlns:m="http://schemas.openxmlformats.org/officeDocument/2006/math">
                      <m:sSub>
                        <m:sSubPr>
                          <m:ctrlPr>
                            <a:rPr lang="en-US" sz="1800" b="1" i="1" smtClean="0">
                              <a:latin typeface="Cambria Math"/>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𝑪𝑶</m:t>
                          </m:r>
                        </m:sub>
                      </m:sSub>
                      <m:r>
                        <a:rPr lang="en-US" sz="1800" b="1" i="1" smtClean="0">
                          <a:latin typeface="Cambria Math" panose="02040503050406030204" pitchFamily="18" charset="0"/>
                        </a:rPr>
                        <m:t>=</m:t>
                      </m:r>
                      <m:r>
                        <a:rPr lang="en-US" sz="1800" b="1" i="1" smtClean="0">
                          <a:latin typeface="Cambria Math" panose="02040503050406030204" pitchFamily="18" charset="0"/>
                        </a:rPr>
                        <m:t>𝟓</m:t>
                      </m:r>
                    </m:oMath>
                  </m:oMathPara>
                </a14:m>
                <a:endParaRPr lang="en-US" sz="1800" b="1" dirty="0"/>
              </a:p>
            </p:txBody>
          </p:sp>
        </mc:Choice>
        <mc:Fallback xmlns="">
          <p:sp>
            <p:nvSpPr>
              <p:cNvPr id="28" name="Rectangle 27">
                <a:extLst>
                  <a:ext uri="{FF2B5EF4-FFF2-40B4-BE49-F238E27FC236}">
                    <a16:creationId xmlns:a16="http://schemas.microsoft.com/office/drawing/2014/main" id="{7BC046E6-AFED-4F9F-80E6-080E78DE8E9D}"/>
                  </a:ext>
                </a:extLst>
              </p:cNvPr>
              <p:cNvSpPr>
                <a:spLocks noRot="1" noChangeAspect="1" noMove="1" noResize="1" noEditPoints="1" noAdjustHandles="1" noChangeArrowheads="1" noChangeShapeType="1" noTextEdit="1"/>
              </p:cNvSpPr>
              <p:nvPr/>
            </p:nvSpPr>
            <p:spPr>
              <a:xfrm>
                <a:off x="3758259" y="5733256"/>
                <a:ext cx="1245789" cy="923330"/>
              </a:xfrm>
              <a:prstGeom prst="rect">
                <a:avLst/>
              </a:prstGeom>
              <a:blipFill>
                <a:blip r:embed="rId9"/>
                <a:stretch>
                  <a:fillRect b="-3947"/>
                </a:stretch>
              </a:blipFill>
            </p:spPr>
            <p:txBody>
              <a:bodyPr/>
              <a:lstStyle/>
              <a:p>
                <a:r>
                  <a:rPr lang="en-VI">
                    <a:noFill/>
                  </a:rPr>
                  <a:t> </a:t>
                </a:r>
              </a:p>
            </p:txBody>
          </p:sp>
        </mc:Fallback>
      </mc:AlternateContent>
    </p:spTree>
    <p:extLst>
      <p:ext uri="{BB962C8B-B14F-4D97-AF65-F5344CB8AC3E}">
        <p14:creationId xmlns:p14="http://schemas.microsoft.com/office/powerpoint/2010/main" val="75057602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7202" y="291600"/>
            <a:ext cx="6815277" cy="977159"/>
          </a:xfrm>
        </p:spPr>
        <p:txBody>
          <a:bodyPr/>
          <a:lstStyle/>
          <a:p>
            <a:r>
              <a:rPr lang="en-US" dirty="0"/>
              <a:t>Testing the Metamodel against Testing Samples</a:t>
            </a:r>
          </a:p>
        </p:txBody>
      </p:sp>
      <p:sp>
        <p:nvSpPr>
          <p:cNvPr id="34" name="Rectangle 33"/>
          <p:cNvSpPr/>
          <p:nvPr/>
        </p:nvSpPr>
        <p:spPr>
          <a:xfrm>
            <a:off x="827087" y="1557338"/>
            <a:ext cx="8281987" cy="707886"/>
          </a:xfrm>
          <a:prstGeom prst="rect">
            <a:avLst/>
          </a:prstGeom>
        </p:spPr>
        <p:txBody>
          <a:bodyPr wrap="square">
            <a:spAutoFit/>
          </a:bodyPr>
          <a:lstStyle/>
          <a:p>
            <a:pPr>
              <a:spcAft>
                <a:spcPts val="600"/>
              </a:spcAft>
            </a:pPr>
            <a:r>
              <a:rPr lang="en-US" sz="2000" dirty="0">
                <a:latin typeface="+mn-lt"/>
              </a:rPr>
              <a:t>Metamodel predictive performance is assessed by </a:t>
            </a:r>
            <a:br>
              <a:rPr lang="en-US" sz="2000" dirty="0">
                <a:latin typeface="+mn-lt"/>
              </a:rPr>
            </a:br>
            <a:r>
              <a:rPr lang="en-US" sz="2000" dirty="0">
                <a:latin typeface="+mn-lt"/>
              </a:rPr>
              <a:t>comparison against large independent test data (i.e. actual TRACE runs)</a:t>
            </a:r>
          </a:p>
        </p:txBody>
      </p:sp>
      <p:pic>
        <p:nvPicPr>
          <p:cNvPr id="36" name="Picture 35">
            <a:extLst>
              <a:ext uri="{FF2B5EF4-FFF2-40B4-BE49-F238E27FC236}">
                <a16:creationId xmlns:a16="http://schemas.microsoft.com/office/drawing/2014/main" xmlns="" id="{D49ECA64-5EED-445A-9EE8-CC6576848E95}"/>
              </a:ext>
            </a:extLst>
          </p:cNvPr>
          <p:cNvPicPr>
            <a:picLocks noChangeAspect="1"/>
          </p:cNvPicPr>
          <p:nvPr/>
        </p:nvPicPr>
        <p:blipFill>
          <a:blip r:embed="rId3"/>
          <a:stretch>
            <a:fillRect/>
          </a:stretch>
        </p:blipFill>
        <p:spPr>
          <a:xfrm>
            <a:off x="133200" y="2307600"/>
            <a:ext cx="2926086" cy="2926086"/>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xmlns="" id="{910A18A7-E7EC-453F-A7CF-0B7749C4736F}"/>
                  </a:ext>
                </a:extLst>
              </p:cNvPr>
              <p:cNvSpPr txBox="1"/>
              <p:nvPr/>
            </p:nvSpPr>
            <p:spPr>
              <a:xfrm>
                <a:off x="251520" y="4941168"/>
                <a:ext cx="3312368" cy="53544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37" name="TextBox 36">
                <a:extLst>
                  <a:ext uri="{FF2B5EF4-FFF2-40B4-BE49-F238E27FC236}">
                    <a16:creationId xmlns:a16="http://schemas.microsoft.com/office/drawing/2014/main" id="{910A18A7-E7EC-453F-A7CF-0B7749C4736F}"/>
                  </a:ext>
                </a:extLst>
              </p:cNvPr>
              <p:cNvSpPr txBox="1">
                <a:spLocks noRot="1" noChangeAspect="1" noMove="1" noResize="1" noEditPoints="1" noAdjustHandles="1" noChangeArrowheads="1" noChangeShapeType="1" noTextEdit="1"/>
              </p:cNvSpPr>
              <p:nvPr/>
            </p:nvSpPr>
            <p:spPr>
              <a:xfrm>
                <a:off x="251520" y="4941168"/>
                <a:ext cx="3312368" cy="535447"/>
              </a:xfrm>
              <a:prstGeom prst="rect">
                <a:avLst/>
              </a:prstGeom>
              <a:blipFill>
                <a:blip r:embed="rId4"/>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xmlns="" id="{37B4FE10-715B-44CD-82AB-0AB2E80A0733}"/>
                  </a:ext>
                </a:extLst>
              </p:cNvPr>
              <p:cNvSpPr txBox="1"/>
              <p:nvPr/>
            </p:nvSpPr>
            <p:spPr>
              <a:xfrm rot="16200000">
                <a:off x="-792799" y="3248131"/>
                <a:ext cx="2417545" cy="53647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GP</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38" name="TextBox 37">
                <a:extLst>
                  <a:ext uri="{FF2B5EF4-FFF2-40B4-BE49-F238E27FC236}">
                    <a16:creationId xmlns:a16="http://schemas.microsoft.com/office/drawing/2014/main" id="{37B4FE10-715B-44CD-82AB-0AB2E80A0733}"/>
                  </a:ext>
                </a:extLst>
              </p:cNvPr>
              <p:cNvSpPr txBox="1">
                <a:spLocks noRot="1" noChangeAspect="1" noMove="1" noResize="1" noEditPoints="1" noAdjustHandles="1" noChangeArrowheads="1" noChangeShapeType="1" noTextEdit="1"/>
              </p:cNvSpPr>
              <p:nvPr/>
            </p:nvSpPr>
            <p:spPr>
              <a:xfrm rot="16200000">
                <a:off x="-792799" y="3248131"/>
                <a:ext cx="2417545" cy="536478"/>
              </a:xfrm>
              <a:prstGeom prst="rect">
                <a:avLst/>
              </a:prstGeom>
              <a:blipFill>
                <a:blip r:embed="rId5"/>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xmlns="" id="{76413EF6-AB8E-46C9-9BC6-36405F2120A8}"/>
                  </a:ext>
                </a:extLst>
              </p:cNvPr>
              <p:cNvSpPr txBox="1"/>
              <p:nvPr/>
            </p:nvSpPr>
            <p:spPr>
              <a:xfrm>
                <a:off x="3995938" y="2873278"/>
                <a:ext cx="4824212" cy="1085614"/>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Dimension reduction error</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Due to </a:t>
                </a:r>
                <a:r>
                  <a:rPr lang="en-US" sz="2000" b="1" kern="1000" spc="30" dirty="0">
                    <a:latin typeface="+mn-lt"/>
                    <a:cs typeface="Franklin Gothic Book"/>
                  </a:rPr>
                  <a:t>smaller </a:t>
                </a:r>
                <a14:m>
                  <m:oMath xmlns:m="http://schemas.openxmlformats.org/officeDocument/2006/math">
                    <m:r>
                      <a:rPr lang="en-US" sz="2000" b="1" i="1" kern="1000" spc="30" smtClean="0">
                        <a:latin typeface="Cambria Math" panose="02040503050406030204" pitchFamily="18" charset="0"/>
                        <a:cs typeface="Franklin Gothic Book"/>
                      </a:rPr>
                      <m:t>𝑸</m:t>
                    </m:r>
                    <m:r>
                      <a:rPr lang="en-US" sz="2000" b="1" i="1" kern="1000" spc="30" smtClean="0">
                        <a:latin typeface="Cambria Math" panose="02040503050406030204" pitchFamily="18" charset="0"/>
                        <a:cs typeface="Franklin Gothic Book"/>
                      </a:rPr>
                      <m:t> </m:t>
                    </m:r>
                  </m:oMath>
                </a14:m>
                <a:r>
                  <a:rPr lang="en-US" sz="2000" kern="1000" spc="30" dirty="0">
                    <a:latin typeface="+mn-lt"/>
                    <a:cs typeface="Franklin Gothic Book"/>
                  </a:rPr>
                  <a:t>to reconstruct</a:t>
                </a:r>
                <a:br>
                  <a:rPr lang="en-US" sz="2000" kern="1000" spc="30" dirty="0">
                    <a:latin typeface="+mn-lt"/>
                    <a:cs typeface="Franklin Gothic Book"/>
                  </a:rPr>
                </a:br>
                <a:r>
                  <a:rPr lang="en-US" sz="2000" kern="1000" spc="30" dirty="0">
                    <a:latin typeface="+mn-lt"/>
                    <a:cs typeface="Franklin Gothic Book"/>
                  </a:rPr>
                  <a:t>the full output space</a:t>
                </a:r>
              </a:p>
            </p:txBody>
          </p:sp>
        </mc:Choice>
        <mc:Fallback xmlns="">
          <p:sp>
            <p:nvSpPr>
              <p:cNvPr id="39" name="TextBox 38">
                <a:extLst>
                  <a:ext uri="{FF2B5EF4-FFF2-40B4-BE49-F238E27FC236}">
                    <a16:creationId xmlns:a16="http://schemas.microsoft.com/office/drawing/2014/main" id="{76413EF6-AB8E-46C9-9BC6-36405F2120A8}"/>
                  </a:ext>
                </a:extLst>
              </p:cNvPr>
              <p:cNvSpPr txBox="1">
                <a:spLocks noRot="1" noChangeAspect="1" noMove="1" noResize="1" noEditPoints="1" noAdjustHandles="1" noChangeArrowheads="1" noChangeShapeType="1" noTextEdit="1"/>
              </p:cNvSpPr>
              <p:nvPr/>
            </p:nvSpPr>
            <p:spPr>
              <a:xfrm>
                <a:off x="3995938" y="2873278"/>
                <a:ext cx="4824212" cy="1085614"/>
              </a:xfrm>
              <a:prstGeom prst="rect">
                <a:avLst/>
              </a:prstGeom>
              <a:blipFill>
                <a:blip r:embed="rId6"/>
                <a:stretch>
                  <a:fillRect l="-3034" t="-6180" b="-5618"/>
                </a:stretch>
              </a:blipFill>
            </p:spPr>
            <p:txBody>
              <a:bodyPr/>
              <a:lstStyle/>
              <a:p>
                <a:r>
                  <a:rPr lang="en-VI">
                    <a:noFill/>
                  </a:rPr>
                  <a:t> </a:t>
                </a:r>
              </a:p>
            </p:txBody>
          </p:sp>
        </mc:Fallback>
      </mc:AlternateContent>
      <p:sp>
        <p:nvSpPr>
          <p:cNvPr id="41" name="Rectangle 40">
            <a:extLst>
              <a:ext uri="{FF2B5EF4-FFF2-40B4-BE49-F238E27FC236}">
                <a16:creationId xmlns:a16="http://schemas.microsoft.com/office/drawing/2014/main" xmlns="" id="{F3CE704A-1464-447A-8267-BE59282BBDD1}"/>
              </a:ext>
            </a:extLst>
          </p:cNvPr>
          <p:cNvSpPr/>
          <p:nvPr/>
        </p:nvSpPr>
        <p:spPr>
          <a:xfrm>
            <a:off x="3851920" y="2431938"/>
            <a:ext cx="2160240" cy="369332"/>
          </a:xfrm>
          <a:prstGeom prst="rect">
            <a:avLst/>
          </a:prstGeom>
        </p:spPr>
        <p:txBody>
          <a:bodyPr wrap="square">
            <a:spAutoFit/>
          </a:bodyPr>
          <a:lstStyle/>
          <a:p>
            <a:r>
              <a:rPr lang="en-US" sz="1800" b="1" dirty="0">
                <a:latin typeface="+mn-lt"/>
              </a:rPr>
              <a:t>X-axis:</a:t>
            </a:r>
          </a:p>
        </p:txBody>
      </p:sp>
      <p:sp>
        <p:nvSpPr>
          <p:cNvPr id="42" name="Rectangle 41">
            <a:extLst>
              <a:ext uri="{FF2B5EF4-FFF2-40B4-BE49-F238E27FC236}">
                <a16:creationId xmlns:a16="http://schemas.microsoft.com/office/drawing/2014/main" xmlns="" id="{E7DBF6B9-2543-4C32-BA0C-7762B9E679B0}"/>
              </a:ext>
            </a:extLst>
          </p:cNvPr>
          <p:cNvSpPr/>
          <p:nvPr/>
        </p:nvSpPr>
        <p:spPr>
          <a:xfrm>
            <a:off x="3835921" y="4170430"/>
            <a:ext cx="2160240" cy="369332"/>
          </a:xfrm>
          <a:prstGeom prst="rect">
            <a:avLst/>
          </a:prstGeom>
        </p:spPr>
        <p:txBody>
          <a:bodyPr wrap="square">
            <a:spAutoFit/>
          </a:bodyPr>
          <a:lstStyle/>
          <a:p>
            <a:r>
              <a:rPr lang="en-US" sz="1800" b="1" dirty="0">
                <a:latin typeface="+mn-lt"/>
              </a:rPr>
              <a:t>Y-axis:</a:t>
            </a:r>
          </a:p>
        </p:txBody>
      </p:sp>
      <p:sp>
        <p:nvSpPr>
          <p:cNvPr id="43" name="TextBox 42">
            <a:extLst>
              <a:ext uri="{FF2B5EF4-FFF2-40B4-BE49-F238E27FC236}">
                <a16:creationId xmlns:a16="http://schemas.microsoft.com/office/drawing/2014/main" xmlns="" id="{664682BC-91BC-4A50-90FC-69EF4EFF88D1}"/>
              </a:ext>
            </a:extLst>
          </p:cNvPr>
          <p:cNvSpPr txBox="1"/>
          <p:nvPr/>
        </p:nvSpPr>
        <p:spPr>
          <a:xfrm>
            <a:off x="3995938" y="4606964"/>
            <a:ext cx="4824212" cy="720080"/>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Dimension reduction error </a:t>
            </a:r>
            <a:r>
              <a:rPr lang="en-US" sz="2000" b="1" kern="1000" spc="30" dirty="0">
                <a:latin typeface="+mn-lt"/>
                <a:cs typeface="Franklin Gothic Book"/>
              </a:rPr>
              <a:t>and </a:t>
            </a:r>
            <a:r>
              <a:rPr lang="en-US" sz="2000" kern="1000" spc="30" dirty="0">
                <a:latin typeface="+mn-lt"/>
                <a:cs typeface="Franklin Gothic Book"/>
              </a:rPr>
              <a:t>GP error </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Due to (also) </a:t>
            </a:r>
            <a:r>
              <a:rPr lang="en-US" sz="2000" b="1" kern="1000" spc="30" dirty="0">
                <a:latin typeface="+mn-lt"/>
                <a:cs typeface="Franklin Gothic Book"/>
              </a:rPr>
              <a:t>miss-prediction of PC scores</a:t>
            </a:r>
          </a:p>
        </p:txBody>
      </p:sp>
      <p:sp>
        <p:nvSpPr>
          <p:cNvPr id="31" name="Rectangle 30">
            <a:extLst>
              <a:ext uri="{FF2B5EF4-FFF2-40B4-BE49-F238E27FC236}">
                <a16:creationId xmlns:a16="http://schemas.microsoft.com/office/drawing/2014/main" xmlns="" id="{F4EDD4AC-BC50-4CEA-B843-9864AB4A5561}"/>
              </a:ext>
            </a:extLst>
          </p:cNvPr>
          <p:cNvSpPr/>
          <p:nvPr/>
        </p:nvSpPr>
        <p:spPr>
          <a:xfrm>
            <a:off x="5364088" y="5590401"/>
            <a:ext cx="3528391" cy="430887"/>
          </a:xfrm>
          <a:prstGeom prst="rect">
            <a:avLst/>
          </a:prstGeom>
        </p:spPr>
        <p:txBody>
          <a:bodyPr wrap="square">
            <a:spAutoFit/>
          </a:bodyPr>
          <a:lstStyle/>
          <a:p>
            <a:pPr algn="r">
              <a:lnSpc>
                <a:spcPct val="110000"/>
              </a:lnSpc>
              <a:spcBef>
                <a:spcPts val="0"/>
              </a:spcBef>
            </a:pPr>
            <a:r>
              <a:rPr lang="en-US" sz="2000" kern="1000" spc="30" dirty="0">
                <a:latin typeface="+mn-lt"/>
                <a:cs typeface="Franklin Gothic Book"/>
              </a:rPr>
              <a:t>Both are in terms of RMSE</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xmlns="" id="{6AB87EA3-EF49-4540-B2B9-8BF95B7006FF}"/>
                  </a:ext>
                </a:extLst>
              </p:cNvPr>
              <p:cNvSpPr txBox="1"/>
              <p:nvPr/>
            </p:nvSpPr>
            <p:spPr>
              <a:xfrm>
                <a:off x="4355976" y="2348880"/>
                <a:ext cx="3312368" cy="53544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45" name="TextBox 44">
                <a:extLst>
                  <a:ext uri="{FF2B5EF4-FFF2-40B4-BE49-F238E27FC236}">
                    <a16:creationId xmlns:a16="http://schemas.microsoft.com/office/drawing/2014/main" id="{6AB87EA3-EF49-4540-B2B9-8BF95B7006FF}"/>
                  </a:ext>
                </a:extLst>
              </p:cNvPr>
              <p:cNvSpPr txBox="1">
                <a:spLocks noRot="1" noChangeAspect="1" noMove="1" noResize="1" noEditPoints="1" noAdjustHandles="1" noChangeArrowheads="1" noChangeShapeType="1" noTextEdit="1"/>
              </p:cNvSpPr>
              <p:nvPr/>
            </p:nvSpPr>
            <p:spPr>
              <a:xfrm>
                <a:off x="4355976" y="2348880"/>
                <a:ext cx="3312368" cy="535447"/>
              </a:xfrm>
              <a:prstGeom prst="rect">
                <a:avLst/>
              </a:prstGeom>
              <a:blipFill>
                <a:blip r:embed="rId7"/>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xmlns="" id="{8F91ACA3-3307-4EC6-95A8-15742B5985A5}"/>
                  </a:ext>
                </a:extLst>
              </p:cNvPr>
              <p:cNvSpPr txBox="1"/>
              <p:nvPr/>
            </p:nvSpPr>
            <p:spPr>
              <a:xfrm>
                <a:off x="4355976" y="4102908"/>
                <a:ext cx="3312368" cy="53647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GP</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46" name="TextBox 45">
                <a:extLst>
                  <a:ext uri="{FF2B5EF4-FFF2-40B4-BE49-F238E27FC236}">
                    <a16:creationId xmlns:a16="http://schemas.microsoft.com/office/drawing/2014/main" id="{8F91ACA3-3307-4EC6-95A8-15742B5985A5}"/>
                  </a:ext>
                </a:extLst>
              </p:cNvPr>
              <p:cNvSpPr txBox="1">
                <a:spLocks noRot="1" noChangeAspect="1" noMove="1" noResize="1" noEditPoints="1" noAdjustHandles="1" noChangeArrowheads="1" noChangeShapeType="1" noTextEdit="1"/>
              </p:cNvSpPr>
              <p:nvPr/>
            </p:nvSpPr>
            <p:spPr>
              <a:xfrm>
                <a:off x="4355976" y="4102908"/>
                <a:ext cx="3312368" cy="536478"/>
              </a:xfrm>
              <a:prstGeom prst="rect">
                <a:avLst/>
              </a:prstGeom>
              <a:blipFill>
                <a:blip r:embed="rId8"/>
                <a:stretch>
                  <a:fillRect/>
                </a:stretch>
              </a:blipFill>
            </p:spPr>
            <p:txBody>
              <a:bodyPr/>
              <a:lstStyle/>
              <a:p>
                <a:r>
                  <a:rPr lang="en-VI">
                    <a:noFill/>
                  </a:rPr>
                  <a:t> </a:t>
                </a:r>
              </a:p>
            </p:txBody>
          </p:sp>
        </mc:Fallback>
      </mc:AlternateContent>
    </p:spTree>
    <p:extLst>
      <p:ext uri="{BB962C8B-B14F-4D97-AF65-F5344CB8AC3E}">
        <p14:creationId xmlns:p14="http://schemas.microsoft.com/office/powerpoint/2010/main" val="244933222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W:\project\stars\workspace\RND\SB-RND-ACT-006-13\WD41\projects\temp\wd41-all\wd41-defense\figures\figures\lblocaSimulation.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557868"/>
            <a:ext cx="3672979" cy="48246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project\stars\workspace\RND\SB-RND-ACT-006-13\WD41\projects\temp\wd41-all\wd41-defense\figures\figures\heatedChanne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289" y="1879934"/>
            <a:ext cx="3346687" cy="471741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2077202" y="291600"/>
            <a:ext cx="6815277" cy="1049837"/>
          </a:xfrm>
        </p:spPr>
        <p:txBody>
          <a:bodyPr anchor="ctr"/>
          <a:lstStyle/>
          <a:p>
            <a:r>
              <a:rPr lang="en-US" dirty="0"/>
              <a:t>Safety Analysis of LWR under LBLOCA:</a:t>
            </a:r>
            <a:br>
              <a:rPr lang="en-US" dirty="0"/>
            </a:br>
            <a:r>
              <a:rPr lang="en-US" dirty="0"/>
              <a:t>Show max. clad temperature &lt; safety limit</a:t>
            </a:r>
          </a:p>
        </p:txBody>
      </p:sp>
      <p:sp>
        <p:nvSpPr>
          <p:cNvPr id="4" name="TextBox 3"/>
          <p:cNvSpPr txBox="1"/>
          <p:nvPr/>
        </p:nvSpPr>
        <p:spPr>
          <a:xfrm>
            <a:off x="48255" y="3456758"/>
            <a:ext cx="961033" cy="383393"/>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Cold Leg</a:t>
            </a:r>
          </a:p>
        </p:txBody>
      </p:sp>
      <p:sp>
        <p:nvSpPr>
          <p:cNvPr id="6" name="TextBox 5"/>
          <p:cNvSpPr txBox="1"/>
          <p:nvPr/>
        </p:nvSpPr>
        <p:spPr>
          <a:xfrm>
            <a:off x="3789117" y="2780928"/>
            <a:ext cx="914400" cy="360040"/>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Hot Leg</a:t>
            </a:r>
          </a:p>
        </p:txBody>
      </p:sp>
      <p:sp>
        <p:nvSpPr>
          <p:cNvPr id="7" name="TextBox 6"/>
          <p:cNvSpPr txBox="1"/>
          <p:nvPr/>
        </p:nvSpPr>
        <p:spPr>
          <a:xfrm>
            <a:off x="48256" y="4674539"/>
            <a:ext cx="1285371"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Gas Phase</a:t>
            </a:r>
          </a:p>
        </p:txBody>
      </p:sp>
      <p:sp>
        <p:nvSpPr>
          <p:cNvPr id="8" name="TextBox 7"/>
          <p:cNvSpPr txBox="1"/>
          <p:nvPr/>
        </p:nvSpPr>
        <p:spPr>
          <a:xfrm>
            <a:off x="48256" y="5661348"/>
            <a:ext cx="1285371"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Liquid Phase</a:t>
            </a:r>
          </a:p>
        </p:txBody>
      </p:sp>
      <p:sp>
        <p:nvSpPr>
          <p:cNvPr id="9" name="TextBox 8"/>
          <p:cNvSpPr txBox="1"/>
          <p:nvPr/>
        </p:nvSpPr>
        <p:spPr>
          <a:xfrm>
            <a:off x="48255" y="2729675"/>
            <a:ext cx="1643426" cy="555309"/>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Double-ended</a:t>
            </a:r>
          </a:p>
          <a:p>
            <a:pPr>
              <a:lnSpc>
                <a:spcPct val="110000"/>
              </a:lnSpc>
              <a:spcBef>
                <a:spcPts val="0"/>
              </a:spcBef>
            </a:pPr>
            <a:r>
              <a:rPr lang="en-US" sz="1800" b="1" kern="1000" spc="30" dirty="0">
                <a:latin typeface="+mn-lt"/>
                <a:cs typeface="Franklin Gothic Book"/>
              </a:rPr>
              <a:t>Guillotine Break</a:t>
            </a:r>
          </a:p>
        </p:txBody>
      </p:sp>
      <p:sp>
        <p:nvSpPr>
          <p:cNvPr id="10" name="TextBox 9"/>
          <p:cNvSpPr txBox="1"/>
          <p:nvPr/>
        </p:nvSpPr>
        <p:spPr>
          <a:xfrm>
            <a:off x="4068782" y="3431681"/>
            <a:ext cx="1297053" cy="645391"/>
          </a:xfrm>
          <a:prstGeom prst="rect">
            <a:avLst/>
          </a:prstGeom>
          <a:noFill/>
        </p:spPr>
        <p:txBody>
          <a:bodyPr wrap="none" lIns="0" tIns="0" rIns="0" bIns="0" rtlCol="0">
            <a:noAutofit/>
          </a:bodyPr>
          <a:lstStyle/>
          <a:p>
            <a:pPr>
              <a:spcBef>
                <a:spcPts val="0"/>
              </a:spcBef>
            </a:pPr>
            <a:r>
              <a:rPr lang="en-US" sz="2000" kern="1000" spc="30" dirty="0">
                <a:latin typeface="+mn-lt"/>
                <a:cs typeface="Franklin Gothic Book"/>
              </a:rPr>
              <a:t>Emergency</a:t>
            </a:r>
            <a:br>
              <a:rPr lang="en-US" sz="2000" kern="1000" spc="30" dirty="0">
                <a:latin typeface="+mn-lt"/>
                <a:cs typeface="Franklin Gothic Book"/>
              </a:rPr>
            </a:br>
            <a:r>
              <a:rPr lang="en-US" sz="2000" kern="1000" spc="30" dirty="0">
                <a:latin typeface="+mn-lt"/>
                <a:cs typeface="Franklin Gothic Book"/>
              </a:rPr>
              <a:t>Core Cooling</a:t>
            </a:r>
            <a:endParaRPr lang="en-US" sz="2400" kern="1000" spc="30" dirty="0">
              <a:latin typeface="+mn-lt"/>
              <a:cs typeface="Franklin Gothic Book"/>
            </a:endParaRPr>
          </a:p>
        </p:txBody>
      </p:sp>
      <p:sp>
        <p:nvSpPr>
          <p:cNvPr id="11" name="TextBox 10"/>
          <p:cNvSpPr txBox="1"/>
          <p:nvPr/>
        </p:nvSpPr>
        <p:spPr>
          <a:xfrm>
            <a:off x="3626820" y="4000942"/>
            <a:ext cx="1595239" cy="580186"/>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Two-phase</a:t>
            </a:r>
          </a:p>
          <a:p>
            <a:pPr>
              <a:lnSpc>
                <a:spcPct val="110000"/>
              </a:lnSpc>
              <a:spcBef>
                <a:spcPts val="0"/>
              </a:spcBef>
            </a:pPr>
            <a:r>
              <a:rPr lang="en-US" sz="1800" kern="1000" spc="30" dirty="0">
                <a:solidFill>
                  <a:srgbClr val="505050"/>
                </a:solidFill>
                <a:latin typeface="+mn-lt"/>
                <a:cs typeface="Franklin Gothic Book"/>
              </a:rPr>
              <a:t>hydraulics</a:t>
            </a:r>
          </a:p>
        </p:txBody>
      </p:sp>
      <p:sp>
        <p:nvSpPr>
          <p:cNvPr id="12" name="TextBox 11"/>
          <p:cNvSpPr txBox="1"/>
          <p:nvPr/>
        </p:nvSpPr>
        <p:spPr>
          <a:xfrm>
            <a:off x="3768848" y="6030453"/>
            <a:ext cx="1694702" cy="701949"/>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Heat conduction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through solids</a:t>
            </a:r>
          </a:p>
        </p:txBody>
      </p:sp>
      <p:sp>
        <p:nvSpPr>
          <p:cNvPr id="13" name="TextBox 12"/>
          <p:cNvSpPr txBox="1"/>
          <p:nvPr/>
        </p:nvSpPr>
        <p:spPr>
          <a:xfrm>
            <a:off x="1979712" y="4170433"/>
            <a:ext cx="1433071" cy="360040"/>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Reactor Core</a:t>
            </a:r>
          </a:p>
        </p:txBody>
      </p:sp>
      <p:sp>
        <p:nvSpPr>
          <p:cNvPr id="14" name="TextBox 13"/>
          <p:cNvSpPr txBox="1"/>
          <p:nvPr/>
        </p:nvSpPr>
        <p:spPr>
          <a:xfrm>
            <a:off x="813645" y="1557868"/>
            <a:ext cx="1896291" cy="722568"/>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Reactor Pressure</a:t>
            </a:r>
            <a:br>
              <a:rPr lang="en-US" sz="2000" kern="1000" spc="30" dirty="0">
                <a:latin typeface="+mn-lt"/>
                <a:cs typeface="Franklin Gothic Book"/>
              </a:rPr>
            </a:br>
            <a:r>
              <a:rPr lang="en-US" sz="2000" kern="1000" spc="30" dirty="0">
                <a:latin typeface="+mn-lt"/>
                <a:cs typeface="Franklin Gothic Book"/>
              </a:rPr>
              <a:t>Vessel</a:t>
            </a:r>
          </a:p>
        </p:txBody>
      </p:sp>
      <p:sp>
        <p:nvSpPr>
          <p:cNvPr id="16" name="TextBox 15"/>
          <p:cNvSpPr txBox="1"/>
          <p:nvPr/>
        </p:nvSpPr>
        <p:spPr>
          <a:xfrm>
            <a:off x="6929527" y="1557039"/>
            <a:ext cx="2040075" cy="431801"/>
          </a:xfrm>
          <a:prstGeom prst="rect">
            <a:avLst/>
          </a:prstGeom>
          <a:noFill/>
        </p:spPr>
        <p:txBody>
          <a:bodyPr wrap="none" lIns="0" tIns="0" rIns="0" bIns="0" rtlCol="0">
            <a:noAutofit/>
          </a:bodyPr>
          <a:lstStyle/>
          <a:p>
            <a:pPr algn="r">
              <a:lnSpc>
                <a:spcPct val="110000"/>
              </a:lnSpc>
              <a:spcBef>
                <a:spcPts val="0"/>
              </a:spcBef>
            </a:pPr>
            <a:r>
              <a:rPr lang="en-US" sz="2000" kern="1000" spc="30" dirty="0">
                <a:latin typeface="+mn-lt"/>
                <a:cs typeface="Franklin Gothic Book"/>
              </a:rPr>
              <a:t>ECC Mass Injection</a:t>
            </a:r>
          </a:p>
        </p:txBody>
      </p:sp>
      <p:sp>
        <p:nvSpPr>
          <p:cNvPr id="17" name="TextBox 16"/>
          <p:cNvSpPr txBox="1"/>
          <p:nvPr/>
        </p:nvSpPr>
        <p:spPr>
          <a:xfrm>
            <a:off x="6929528" y="3744791"/>
            <a:ext cx="2040075" cy="476297"/>
          </a:xfrm>
          <a:prstGeom prst="rect">
            <a:avLst/>
          </a:prstGeom>
          <a:noFill/>
        </p:spPr>
        <p:txBody>
          <a:bodyPr wrap="none" lIns="0" tIns="0" rIns="0" bIns="0" rtlCol="0">
            <a:noAutofit/>
          </a:bodyPr>
          <a:lstStyle/>
          <a:p>
            <a:pPr algn="r">
              <a:lnSpc>
                <a:spcPct val="110000"/>
              </a:lnSpc>
              <a:spcBef>
                <a:spcPts val="0"/>
              </a:spcBef>
            </a:pPr>
            <a:r>
              <a:rPr lang="en-US" sz="2000" kern="1000" spc="30" dirty="0">
                <a:latin typeface="+mn-lt"/>
                <a:cs typeface="Franklin Gothic Book"/>
              </a:rPr>
              <a:t>Clad Temperature</a:t>
            </a:r>
          </a:p>
        </p:txBody>
      </p:sp>
      <p:sp>
        <p:nvSpPr>
          <p:cNvPr id="19" name="TextBox 18"/>
          <p:cNvSpPr txBox="1"/>
          <p:nvPr/>
        </p:nvSpPr>
        <p:spPr>
          <a:xfrm>
            <a:off x="5461464" y="6309320"/>
            <a:ext cx="3501239" cy="270834"/>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Time</a:t>
            </a:r>
          </a:p>
        </p:txBody>
      </p:sp>
      <p:sp>
        <p:nvSpPr>
          <p:cNvPr id="21" name="TextBox 20"/>
          <p:cNvSpPr txBox="1"/>
          <p:nvPr/>
        </p:nvSpPr>
        <p:spPr>
          <a:xfrm>
            <a:off x="5533472" y="3861048"/>
            <a:ext cx="1396056"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Safety Limit</a:t>
            </a:r>
          </a:p>
        </p:txBody>
      </p:sp>
      <p:sp>
        <p:nvSpPr>
          <p:cNvPr id="23" name="TextBox 22"/>
          <p:cNvSpPr txBox="1"/>
          <p:nvPr/>
        </p:nvSpPr>
        <p:spPr>
          <a:xfrm>
            <a:off x="5784045" y="1881076"/>
            <a:ext cx="1368152" cy="323788"/>
          </a:xfrm>
          <a:prstGeom prst="rect">
            <a:avLst/>
          </a:prstGeom>
          <a:noFill/>
        </p:spPr>
        <p:txBody>
          <a:bodyPr wrap="none" lIns="0" tIns="0" rIns="0" bIns="0" rtlCol="0">
            <a:noAutofit/>
          </a:bodyPr>
          <a:lstStyle/>
          <a:p>
            <a:pPr algn="r">
              <a:lnSpc>
                <a:spcPct val="110000"/>
              </a:lnSpc>
              <a:spcBef>
                <a:spcPts val="0"/>
              </a:spcBef>
            </a:pPr>
            <a:r>
              <a:rPr lang="en-US" sz="1800" kern="1000" spc="30" dirty="0">
                <a:solidFill>
                  <a:srgbClr val="505050"/>
                </a:solidFill>
                <a:latin typeface="+mn-lt"/>
                <a:cs typeface="Franklin Gothic Book"/>
              </a:rPr>
              <a:t>Accumulator</a:t>
            </a:r>
          </a:p>
        </p:txBody>
      </p:sp>
      <p:sp>
        <p:nvSpPr>
          <p:cNvPr id="24" name="TextBox 23"/>
          <p:cNvSpPr txBox="1"/>
          <p:nvPr/>
        </p:nvSpPr>
        <p:spPr>
          <a:xfrm>
            <a:off x="6592770" y="2991446"/>
            <a:ext cx="2369934" cy="329542"/>
          </a:xfrm>
          <a:prstGeom prst="rect">
            <a:avLst/>
          </a:prstGeom>
          <a:noFill/>
        </p:spPr>
        <p:txBody>
          <a:bodyPr wrap="none" lIns="0" tIns="0" rIns="0" bIns="0" rtlCol="0">
            <a:noAutofit/>
          </a:bodyPr>
          <a:lstStyle/>
          <a:p>
            <a:pPr algn="r">
              <a:lnSpc>
                <a:spcPct val="110000"/>
              </a:lnSpc>
              <a:spcBef>
                <a:spcPts val="0"/>
              </a:spcBef>
            </a:pPr>
            <a:r>
              <a:rPr lang="en-US" sz="1800" kern="1000" spc="30" dirty="0">
                <a:solidFill>
                  <a:srgbClr val="505050"/>
                </a:solidFill>
                <a:latin typeface="+mn-lt"/>
                <a:cs typeface="Franklin Gothic Book"/>
              </a:rPr>
              <a:t>Low Pressure Injection</a:t>
            </a:r>
          </a:p>
        </p:txBody>
      </p:sp>
    </p:spTree>
    <p:extLst>
      <p:ext uri="{BB962C8B-B14F-4D97-AF65-F5344CB8AC3E}">
        <p14:creationId xmlns:p14="http://schemas.microsoft.com/office/powerpoint/2010/main" val="352454492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W:\project\stars\workspace\RND\SB-RND-ACT-006-13\WD41\projects\temp\wd41-all\figures\defense\figures\plotRecErrorPredObsD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2308649"/>
            <a:ext cx="2925763" cy="29257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Testing the Metamodel against</a:t>
                </a:r>
                <a:br>
                  <a:rPr lang="en-US" dirty="0"/>
                </a:br>
                <a:r>
                  <a:rPr lang="en-US" dirty="0"/>
                  <a:t>Testing Samples (</a:t>
                </a:r>
                <a14:m>
                  <m:oMath xmlns:m="http://schemas.openxmlformats.org/officeDocument/2006/math">
                    <m:sSub>
                      <m:sSubPr>
                        <m:ctrlPr>
                          <a:rPr lang="en-US" i="1" spc="30">
                            <a:latin typeface="Cambria Math"/>
                            <a:cs typeface="Franklin Gothic Book"/>
                          </a:rPr>
                        </m:ctrlPr>
                      </m:sSubPr>
                      <m:e>
                        <m:r>
                          <m:rPr>
                            <m:sty m:val="p"/>
                          </m:rPr>
                          <a:rPr lang="en-US" spc="30">
                            <a:latin typeface="Cambria Math"/>
                            <a:cs typeface="Franklin Gothic Book"/>
                          </a:rPr>
                          <m:t>N</m:t>
                        </m:r>
                      </m:e>
                      <m:sub>
                        <m:r>
                          <m:rPr>
                            <m:sty m:val="p"/>
                          </m:rPr>
                          <a:rPr lang="en-US" spc="30">
                            <a:latin typeface="Cambria Math"/>
                            <a:cs typeface="Franklin Gothic Book"/>
                          </a:rPr>
                          <m:t>test</m:t>
                        </m:r>
                      </m:sub>
                    </m:sSub>
                    <m:r>
                      <a:rPr lang="en-US" spc="30">
                        <a:latin typeface="Cambria Math"/>
                        <a:cs typeface="Franklin Gothic Book"/>
                      </a:rPr>
                      <m:t>=</m:t>
                    </m:r>
                    <m:sSup>
                      <m:sSupPr>
                        <m:ctrlPr>
                          <a:rPr lang="en-US" i="1" spc="30">
                            <a:latin typeface="Cambria Math"/>
                            <a:cs typeface="Franklin Gothic Book"/>
                          </a:rPr>
                        </m:ctrlPr>
                      </m:sSupPr>
                      <m:e>
                        <m:r>
                          <a:rPr lang="en-US" i="1" spc="30">
                            <a:latin typeface="Cambria Math"/>
                            <a:cs typeface="Franklin Gothic Book"/>
                          </a:rPr>
                          <m:t>5</m:t>
                        </m:r>
                      </m:e>
                      <m:sup>
                        <m:r>
                          <a:rPr lang="en-US" spc="30">
                            <a:latin typeface="Cambria Math"/>
                            <a:cs typeface="Franklin Gothic Book"/>
                          </a:rPr>
                          <m:t>′</m:t>
                        </m:r>
                      </m:sup>
                    </m:sSup>
                    <m:r>
                      <a:rPr lang="en-US" spc="30">
                        <a:latin typeface="Cambria Math"/>
                        <a:cs typeface="Franklin Gothic Book"/>
                      </a:rPr>
                      <m:t>000</m:t>
                    </m:r>
                  </m:oMath>
                </a14:m>
                <a:r>
                  <a:rPr lang="en-US" spc="30" dirty="0">
                    <a:cs typeface="Franklin Gothic Book"/>
                  </a:rPr>
                  <a:t>)</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b="-8750"/>
                </a:stretch>
              </a:blipFill>
            </p:spPr>
            <p:txBody>
              <a:bodyPr/>
              <a:lstStyle/>
              <a:p>
                <a:r>
                  <a:rPr lang="en-VI">
                    <a:noFill/>
                  </a:rPr>
                  <a:t> </a:t>
                </a:r>
              </a:p>
            </p:txBody>
          </p:sp>
        </mc:Fallback>
      </mc:AlternateContent>
      <p:pic>
        <p:nvPicPr>
          <p:cNvPr id="3076" name="Picture 4" descr="W:\project\stars\workspace\RND\SB-RND-ACT-006-13\WD41\projects\temp\wd41-all\figures\defense\figures\plotRecErrorPredObsT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070" y="2308650"/>
            <a:ext cx="2925762" cy="292576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project\stars\workspace\RND\SB-RND-ACT-006-13\WD41\projects\temp\wd41-all\figures\defense\figures\plotRecErrorPredObsC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2741" y="2321407"/>
            <a:ext cx="2925763" cy="292576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827088" y="2060848"/>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Clad Temperature [K]</a:t>
            </a:r>
          </a:p>
        </p:txBody>
      </p:sp>
      <p:sp>
        <p:nvSpPr>
          <p:cNvPr id="17" name="TextBox 16"/>
          <p:cNvSpPr txBox="1"/>
          <p:nvPr/>
        </p:nvSpPr>
        <p:spPr>
          <a:xfrm>
            <a:off x="3814974" y="2060849"/>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Pressure Drop [Pa]</a:t>
            </a:r>
          </a:p>
        </p:txBody>
      </p:sp>
      <p:sp>
        <p:nvSpPr>
          <p:cNvPr id="18" name="TextBox 17"/>
          <p:cNvSpPr txBox="1"/>
          <p:nvPr/>
        </p:nvSpPr>
        <p:spPr>
          <a:xfrm>
            <a:off x="6845069" y="2060849"/>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Liquid Carryover [kg]</a:t>
            </a:r>
          </a:p>
        </p:txBody>
      </p:sp>
      <p:sp>
        <p:nvSpPr>
          <p:cNvPr id="20" name="TextBox 19"/>
          <p:cNvSpPr txBox="1"/>
          <p:nvPr/>
        </p:nvSpPr>
        <p:spPr>
          <a:xfrm>
            <a:off x="17909" y="5468538"/>
            <a:ext cx="1313731"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GP RMSE</a:t>
            </a:r>
          </a:p>
        </p:txBody>
      </p:sp>
      <mc:AlternateContent xmlns:mc="http://schemas.openxmlformats.org/markup-compatibility/2006" xmlns:a14="http://schemas.microsoft.com/office/drawing/2010/main">
        <mc:Choice Requires="a14">
          <p:sp>
            <p:nvSpPr>
              <p:cNvPr id="21" name="TextBox 20"/>
              <p:cNvSpPr txBox="1"/>
              <p:nvPr/>
            </p:nvSpPr>
            <p:spPr>
              <a:xfrm>
                <a:off x="17908" y="5805264"/>
                <a:ext cx="1313732" cy="622690"/>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Testing</a:t>
                </a:r>
                <a:br>
                  <a:rPr lang="en-US" sz="1800" b="1" kern="1000" spc="30" dirty="0">
                    <a:latin typeface="+mn-lt"/>
                    <a:cs typeface="Franklin Gothic Book"/>
                  </a:rPr>
                </a:br>
                <a:r>
                  <a:rPr lang="en-US" sz="1800" b="1" kern="1000" spc="30" dirty="0">
                    <a:latin typeface="+mn-lt"/>
                    <a:cs typeface="Franklin Gothic Book"/>
                  </a:rPr>
                  <a:t>Samples </a:t>
                </a:r>
                <a14:m>
                  <m:oMath xmlns:m="http://schemas.openxmlformats.org/officeDocument/2006/math">
                    <m:r>
                      <a:rPr lang="en-US" sz="1800" b="1" i="1" kern="1000" spc="30" smtClean="0">
                        <a:latin typeface="Cambria Math"/>
                        <a:cs typeface="Franklin Gothic Book"/>
                      </a:rPr>
                      <m:t>𝝈</m:t>
                    </m:r>
                  </m:oMath>
                </a14:m>
                <a:endParaRPr lang="en-US" sz="1800" b="1" kern="1000" spc="30" dirty="0">
                  <a:latin typeface="+mn-lt"/>
                  <a:cs typeface="Franklin Gothic Book"/>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7908" y="5805264"/>
                <a:ext cx="1313732" cy="622690"/>
              </a:xfrm>
              <a:prstGeom prst="rect">
                <a:avLst/>
              </a:prstGeom>
              <a:blipFill>
                <a:blip r:embed="rId7"/>
                <a:stretch>
                  <a:fillRect t="-10784" b="-18627"/>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204919" y="545448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0" i="1" kern="1000" spc="30" smtClean="0">
                          <a:latin typeface="Cambria Math"/>
                          <a:cs typeface="Franklin Gothic Book"/>
                        </a:rPr>
                        <m:t>22.4 [</m:t>
                      </m:r>
                      <m:r>
                        <m:rPr>
                          <m:sty m:val="p"/>
                        </m:rPr>
                        <a:rPr lang="en-US" sz="2000" b="0" i="0" kern="1000" spc="30" smtClean="0">
                          <a:latin typeface="Cambria Math"/>
                          <a:cs typeface="Franklin Gothic Book"/>
                        </a:rPr>
                        <m:t>K</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204919" y="5454482"/>
                <a:ext cx="1477082" cy="319809"/>
              </a:xfrm>
              <a:prstGeom prst="rect">
                <a:avLst/>
              </a:prstGeom>
              <a:blipFill rotWithShape="1">
                <a:blip r:embed="rId8"/>
                <a:stretch>
                  <a:fillRect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048789" y="5445224"/>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7</m:t>
                      </m:r>
                      <m:r>
                        <a:rPr lang="en-US" sz="2000" b="0" i="1" kern="1000" spc="30" smtClean="0">
                          <a:latin typeface="Cambria Math"/>
                          <a:cs typeface="Franklin Gothic Book"/>
                        </a:rPr>
                        <m:t>7.95 [</m:t>
                      </m:r>
                      <m:r>
                        <m:rPr>
                          <m:sty m:val="p"/>
                        </m:rPr>
                        <a:rPr lang="en-US" sz="2000" b="0" i="0" kern="1000" spc="30" smtClean="0">
                          <a:latin typeface="Cambria Math"/>
                          <a:cs typeface="Franklin Gothic Book"/>
                        </a:rPr>
                        <m:t>Pa</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4048789" y="5445224"/>
                <a:ext cx="1477082" cy="319809"/>
              </a:xfrm>
              <a:prstGeom prst="rect">
                <a:avLst/>
              </a:prstGeom>
              <a:blipFill rotWithShape="1">
                <a:blip r:embed="rId9"/>
                <a:stretch>
                  <a:fillRect b="-32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150890" y="545448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0</m:t>
                      </m:r>
                      <m:r>
                        <a:rPr lang="en-US" sz="2000" b="0" i="1" kern="1000" spc="30" smtClean="0">
                          <a:latin typeface="Cambria Math"/>
                          <a:cs typeface="Franklin Gothic Book"/>
                        </a:rPr>
                        <m:t>.27 [</m:t>
                      </m:r>
                      <m:r>
                        <m:rPr>
                          <m:sty m:val="p"/>
                        </m:rPr>
                        <a:rPr lang="en-US" sz="2000" b="0" i="0" kern="1000" spc="30" smtClean="0">
                          <a:latin typeface="Cambria Math"/>
                          <a:cs typeface="Franklin Gothic Book"/>
                        </a:rPr>
                        <m:t>kg</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150890" y="5454481"/>
                <a:ext cx="1477082" cy="319809"/>
              </a:xfrm>
              <a:prstGeom prst="rect">
                <a:avLst/>
              </a:prstGeom>
              <a:blipFill rotWithShape="1">
                <a:blip r:embed="rId10"/>
                <a:stretch>
                  <a:fillRect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204919"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0" i="1" kern="1000" spc="30" smtClean="0">
                          <a:latin typeface="Cambria Math"/>
                          <a:cs typeface="Franklin Gothic Book"/>
                        </a:rPr>
                        <m:t>254. [</m:t>
                      </m:r>
                      <m:r>
                        <m:rPr>
                          <m:sty m:val="p"/>
                        </m:rPr>
                        <a:rPr lang="en-US" sz="2000" b="0" i="0" kern="1000" spc="30" smtClean="0">
                          <a:latin typeface="Cambria Math"/>
                          <a:cs typeface="Franklin Gothic Book"/>
                        </a:rPr>
                        <m:t>K</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1204919" y="5877272"/>
                <a:ext cx="1477082" cy="319809"/>
              </a:xfrm>
              <a:prstGeom prst="rect">
                <a:avLst/>
              </a:prstGeom>
              <a:blipFill>
                <a:blip r:embed="rId11"/>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048789"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p>
                        <m:sSupPr>
                          <m:ctrlPr>
                            <a:rPr lang="en-US" sz="2000" b="0" i="1" kern="1000" spc="30" smtClean="0">
                              <a:latin typeface="Cambria Math"/>
                              <a:cs typeface="Franklin Gothic Book"/>
                            </a:rPr>
                          </m:ctrlPr>
                        </m:sSupPr>
                        <m:e>
                          <m:r>
                            <a:rPr lang="en-US" sz="2000" i="1" kern="1000" spc="30" smtClean="0">
                              <a:latin typeface="Cambria Math"/>
                              <a:cs typeface="Franklin Gothic Book"/>
                            </a:rPr>
                            <m:t>9</m:t>
                          </m:r>
                        </m:e>
                        <m:sup>
                          <m:r>
                            <a:rPr lang="en-US" sz="2000" b="0" i="1" kern="1000" spc="30" smtClean="0">
                              <a:latin typeface="Cambria Math"/>
                              <a:cs typeface="Franklin Gothic Book"/>
                            </a:rPr>
                            <m:t>′</m:t>
                          </m:r>
                        </m:sup>
                      </m:sSup>
                      <m:r>
                        <a:rPr lang="en-US" sz="2000" b="0" i="1" kern="1000" spc="30" smtClean="0">
                          <a:latin typeface="Cambria Math"/>
                          <a:cs typeface="Franklin Gothic Book"/>
                        </a:rPr>
                        <m:t>200 [</m:t>
                      </m:r>
                      <m:r>
                        <m:rPr>
                          <m:sty m:val="p"/>
                        </m:rPr>
                        <a:rPr lang="en-US" sz="2000" b="0" i="0" kern="1000" spc="30" smtClean="0">
                          <a:latin typeface="Cambria Math"/>
                          <a:cs typeface="Franklin Gothic Book"/>
                        </a:rPr>
                        <m:t>Pa</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4048789" y="5877272"/>
                <a:ext cx="1477082" cy="319809"/>
              </a:xfrm>
              <a:prstGeom prst="rect">
                <a:avLst/>
              </a:prstGeom>
              <a:blipFill>
                <a:blip r:embed="rId12"/>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7150890"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3</m:t>
                      </m:r>
                      <m:r>
                        <a:rPr lang="en-US" sz="2000" b="0" i="1" kern="1000" spc="30" smtClean="0">
                          <a:latin typeface="Cambria Math"/>
                          <a:cs typeface="Franklin Gothic Book"/>
                        </a:rPr>
                        <m:t>0.4 [</m:t>
                      </m:r>
                      <m:r>
                        <m:rPr>
                          <m:sty m:val="p"/>
                        </m:rPr>
                        <a:rPr lang="en-US" sz="2000" b="0" i="0" kern="1000" spc="30" smtClean="0">
                          <a:latin typeface="Cambria Math"/>
                          <a:cs typeface="Franklin Gothic Book"/>
                        </a:rPr>
                        <m:t>kg</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150890" y="5877272"/>
                <a:ext cx="1477082" cy="319809"/>
              </a:xfrm>
              <a:prstGeom prst="rect">
                <a:avLst/>
              </a:prstGeom>
              <a:blipFill>
                <a:blip r:embed="rId13"/>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1204919" y="630932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04919" y="6309321"/>
                <a:ext cx="1477082" cy="319809"/>
              </a:xfrm>
              <a:prstGeom prst="rect">
                <a:avLst/>
              </a:prstGeom>
              <a:blipFill>
                <a:blip r:embed="rId14"/>
                <a:stretch>
                  <a:fillRect b="-3461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048789" y="6309320"/>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𝟎</m:t>
                      </m:r>
                      <m:r>
                        <a:rPr lang="en-US" sz="2000" b="1" i="1" kern="1000" spc="30" smtClean="0">
                          <a:latin typeface="Cambria Math"/>
                          <a:cs typeface="Franklin Gothic Book"/>
                        </a:rPr>
                        <m: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048789" y="6309320"/>
                <a:ext cx="1477082" cy="319809"/>
              </a:xfrm>
              <a:prstGeom prst="rect">
                <a:avLst/>
              </a:prstGeom>
              <a:blipFill>
                <a:blip r:embed="rId15"/>
                <a:stretch>
                  <a:fillRect b="-3461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150890" y="630932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𝟎</m:t>
                      </m:r>
                      <m:r>
                        <a:rPr lang="en-US" sz="2000" b="1" i="1" kern="1000" spc="30" smtClean="0">
                          <a:latin typeface="Cambria Math"/>
                          <a:cs typeface="Franklin Gothic Book"/>
                        </a:rPr>
                        <m: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7150890" y="6309321"/>
                <a:ext cx="1477082" cy="319809"/>
              </a:xfrm>
              <a:prstGeom prst="rect">
                <a:avLst/>
              </a:prstGeom>
              <a:blipFill>
                <a:blip r:embed="rId16"/>
                <a:stretch>
                  <a:fillRect b="-34615"/>
                </a:stretch>
              </a:blipFill>
            </p:spPr>
            <p:txBody>
              <a:bodyPr/>
              <a:lstStyle/>
              <a:p>
                <a:r>
                  <a:rPr lang="en-VI">
                    <a:noFill/>
                  </a:rPr>
                  <a:t> </a:t>
                </a:r>
              </a:p>
            </p:txBody>
          </p:sp>
        </mc:Fallback>
      </mc:AlternateContent>
      <p:sp>
        <p:nvSpPr>
          <p:cNvPr id="32" name="TextBox 31"/>
          <p:cNvSpPr txBox="1"/>
          <p:nvPr/>
        </p:nvSpPr>
        <p:spPr>
          <a:xfrm>
            <a:off x="827088" y="1543242"/>
            <a:ext cx="1941117" cy="728418"/>
          </a:xfrm>
          <a:prstGeom prst="rect">
            <a:avLst/>
          </a:prstGeom>
          <a:noFill/>
        </p:spPr>
        <p:txBody>
          <a:bodyPr wrap="none" lIns="0" tIns="0" rIns="0" bIns="0" rtlCol="0">
            <a:noAutofit/>
          </a:bodyPr>
          <a:lstStyle/>
          <a:p>
            <a:pPr algn="ctr">
              <a:lnSpc>
                <a:spcPct val="110000"/>
              </a:lnSpc>
              <a:spcBef>
                <a:spcPts val="0"/>
              </a:spcBef>
            </a:pPr>
            <a:endParaRPr lang="en-US" sz="1700" kern="1000" spc="30" dirty="0">
              <a:cs typeface="Franklin Gothic Book"/>
            </a:endParaRPr>
          </a:p>
        </p:txBody>
      </p:sp>
      <mc:AlternateContent xmlns:mc="http://schemas.openxmlformats.org/markup-compatibility/2006" xmlns:a14="http://schemas.microsoft.com/office/drawing/2010/main">
        <mc:Choice Requires="a14">
          <p:sp>
            <p:nvSpPr>
              <p:cNvPr id="34" name="Rectangle 33"/>
              <p:cNvSpPr/>
              <p:nvPr/>
            </p:nvSpPr>
            <p:spPr>
              <a:xfrm>
                <a:off x="827087" y="1557338"/>
                <a:ext cx="8316913" cy="400110"/>
              </a:xfrm>
              <a:prstGeom prst="rect">
                <a:avLst/>
              </a:prstGeom>
            </p:spPr>
            <p:txBody>
              <a:bodyPr wrap="square">
                <a:spAutoFit/>
              </a:bodyPr>
              <a:lstStyle/>
              <a:p>
                <a:pPr>
                  <a:spcAft>
                    <a:spcPts val="600"/>
                  </a:spcAft>
                </a:pPr>
                <a:r>
                  <a:rPr lang="en-US" sz="2000" dirty="0">
                    <a:latin typeface="+mn-lt"/>
                  </a:rPr>
                  <a:t>Metamodel predictive performance</a:t>
                </a:r>
                <a14:m>
                  <m:oMath xmlns:m="http://schemas.openxmlformats.org/officeDocument/2006/math">
                    <m:r>
                      <a:rPr lang="en-US" b="0" i="0" smtClean="0">
                        <a:latin typeface="Cambria Math" panose="02040503050406030204" pitchFamily="18" charset="0"/>
                      </a:rPr>
                      <m:t> </m:t>
                    </m:r>
                  </m:oMath>
                </a14:m>
                <a:r>
                  <a:rPr lang="en-US" sz="2000" dirty="0">
                    <a:latin typeface="+mn-lt"/>
                  </a:rPr>
                  <a:t>is acceptable for each output </a:t>
                </a:r>
                <a14:m>
                  <m:oMath xmlns:m="http://schemas.openxmlformats.org/officeDocument/2006/math">
                    <m:sSub>
                      <m:sSubPr>
                        <m:ctrlPr>
                          <a:rPr lang="en-US" sz="1500" i="1">
                            <a:latin typeface="Cambria Math"/>
                          </a:rPr>
                        </m:ctrlPr>
                      </m:sSubPr>
                      <m:e>
                        <m:r>
                          <a:rPr lang="en-US" sz="1500">
                            <a:latin typeface="Cambria Math" panose="02040503050406030204" pitchFamily="18" charset="0"/>
                          </a:rPr>
                          <m:t>(</m:t>
                        </m:r>
                        <m:r>
                          <m:rPr>
                            <m:sty m:val="p"/>
                          </m:rPr>
                          <a:rPr lang="en-US" sz="1500">
                            <a:latin typeface="Cambria Math" panose="02040503050406030204" pitchFamily="18" charset="0"/>
                          </a:rPr>
                          <m:t>N</m:t>
                        </m:r>
                      </m:e>
                      <m:sub>
                        <m:r>
                          <m:rPr>
                            <m:sty m:val="p"/>
                          </m:rPr>
                          <a:rPr lang="en-US" sz="1500">
                            <a:latin typeface="Cambria Math" panose="02040503050406030204" pitchFamily="18" charset="0"/>
                          </a:rPr>
                          <m:t>train</m:t>
                        </m:r>
                      </m:sub>
                    </m:sSub>
                    <m:r>
                      <a:rPr lang="en-US" sz="1500">
                        <a:latin typeface="Cambria Math" panose="02040503050406030204" pitchFamily="18" charset="0"/>
                      </a:rPr>
                      <m:t>=</m:t>
                    </m:r>
                    <m:sSup>
                      <m:sSupPr>
                        <m:ctrlPr>
                          <a:rPr lang="en-US" sz="1500" i="1">
                            <a:latin typeface="Cambria Math"/>
                          </a:rPr>
                        </m:ctrlPr>
                      </m:sSupPr>
                      <m:e>
                        <m:r>
                          <a:rPr lang="en-US" sz="1500">
                            <a:latin typeface="Cambria Math" panose="02040503050406030204" pitchFamily="18" charset="0"/>
                          </a:rPr>
                          <m:t>1</m:t>
                        </m:r>
                      </m:e>
                      <m:sup>
                        <m:r>
                          <a:rPr lang="en-US" sz="1500">
                            <a:latin typeface="Cambria Math" panose="02040503050406030204" pitchFamily="18" charset="0"/>
                          </a:rPr>
                          <m:t>′</m:t>
                        </m:r>
                      </m:sup>
                    </m:sSup>
                    <m:r>
                      <a:rPr lang="en-US" sz="1500">
                        <a:latin typeface="Cambria Math" panose="02040503050406030204" pitchFamily="18" charset="0"/>
                      </a:rPr>
                      <m:t>920)</m:t>
                    </m:r>
                  </m:oMath>
                </a14:m>
                <a:endParaRPr lang="en-US" sz="1500" dirty="0">
                  <a:latin typeface="+mn-lt"/>
                </a:endParaRPr>
              </a:p>
            </p:txBody>
          </p:sp>
        </mc:Choice>
        <mc:Fallback xmlns="">
          <p:sp>
            <p:nvSpPr>
              <p:cNvPr id="34" name="Rectangle 33"/>
              <p:cNvSpPr>
                <a:spLocks noRot="1" noChangeAspect="1" noMove="1" noResize="1" noEditPoints="1" noAdjustHandles="1" noChangeArrowheads="1" noChangeShapeType="1" noTextEdit="1"/>
              </p:cNvSpPr>
              <p:nvPr/>
            </p:nvSpPr>
            <p:spPr>
              <a:xfrm>
                <a:off x="827087" y="1557338"/>
                <a:ext cx="8316913" cy="400110"/>
              </a:xfrm>
              <a:prstGeom prst="rect">
                <a:avLst/>
              </a:prstGeom>
              <a:blipFill>
                <a:blip r:embed="rId17"/>
                <a:stretch>
                  <a:fillRect l="-806" t="-7576" b="-25758"/>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xmlns="" id="{2131AE0B-4BAD-4E91-B514-E5E49F8A11D2}"/>
                  </a:ext>
                </a:extLst>
              </p:cNvPr>
              <p:cNvSpPr txBox="1"/>
              <p:nvPr/>
            </p:nvSpPr>
            <p:spPr>
              <a:xfrm>
                <a:off x="251520" y="5034276"/>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5" name="TextBox 34">
                <a:extLst>
                  <a:ext uri="{FF2B5EF4-FFF2-40B4-BE49-F238E27FC236}">
                    <a16:creationId xmlns:a16="http://schemas.microsoft.com/office/drawing/2014/main" id="{2131AE0B-4BAD-4E91-B514-E5E49F8A11D2}"/>
                  </a:ext>
                </a:extLst>
              </p:cNvPr>
              <p:cNvSpPr txBox="1">
                <a:spLocks noRot="1" noChangeAspect="1" noMove="1" noResize="1" noEditPoints="1" noAdjustHandles="1" noChangeArrowheads="1" noChangeShapeType="1" noTextEdit="1"/>
              </p:cNvSpPr>
              <p:nvPr/>
            </p:nvSpPr>
            <p:spPr>
              <a:xfrm>
                <a:off x="251520" y="5034276"/>
                <a:ext cx="3312368" cy="410948"/>
              </a:xfrm>
              <a:prstGeom prst="rect">
                <a:avLst/>
              </a:prstGeom>
              <a:blipFill>
                <a:blip r:embed="rId18"/>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xmlns="" id="{FD4DAA15-88C2-4BD3-9DEE-64F27ED0D06F}"/>
                  </a:ext>
                </a:extLst>
              </p:cNvPr>
              <p:cNvSpPr txBox="1"/>
              <p:nvPr/>
            </p:nvSpPr>
            <p:spPr>
              <a:xfrm>
                <a:off x="3347864" y="5027994"/>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6" name="TextBox 35">
                <a:extLst>
                  <a:ext uri="{FF2B5EF4-FFF2-40B4-BE49-F238E27FC236}">
                    <a16:creationId xmlns:a16="http://schemas.microsoft.com/office/drawing/2014/main" id="{FD4DAA15-88C2-4BD3-9DEE-64F27ED0D06F}"/>
                  </a:ext>
                </a:extLst>
              </p:cNvPr>
              <p:cNvSpPr txBox="1">
                <a:spLocks noRot="1" noChangeAspect="1" noMove="1" noResize="1" noEditPoints="1" noAdjustHandles="1" noChangeArrowheads="1" noChangeShapeType="1" noTextEdit="1"/>
              </p:cNvSpPr>
              <p:nvPr/>
            </p:nvSpPr>
            <p:spPr>
              <a:xfrm>
                <a:off x="3347864" y="5027994"/>
                <a:ext cx="3312368" cy="410948"/>
              </a:xfrm>
              <a:prstGeom prst="rect">
                <a:avLst/>
              </a:prstGeom>
              <a:blipFill>
                <a:blip r:embed="rId19"/>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xmlns="" id="{6425EC2F-DBFE-4DC8-953F-E701CF48F1C7}"/>
                  </a:ext>
                </a:extLst>
              </p:cNvPr>
              <p:cNvSpPr txBox="1"/>
              <p:nvPr/>
            </p:nvSpPr>
            <p:spPr>
              <a:xfrm>
                <a:off x="6228184" y="5034276"/>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7" name="TextBox 36">
                <a:extLst>
                  <a:ext uri="{FF2B5EF4-FFF2-40B4-BE49-F238E27FC236}">
                    <a16:creationId xmlns:a16="http://schemas.microsoft.com/office/drawing/2014/main" id="{6425EC2F-DBFE-4DC8-953F-E701CF48F1C7}"/>
                  </a:ext>
                </a:extLst>
              </p:cNvPr>
              <p:cNvSpPr txBox="1">
                <a:spLocks noRot="1" noChangeAspect="1" noMove="1" noResize="1" noEditPoints="1" noAdjustHandles="1" noChangeArrowheads="1" noChangeShapeType="1" noTextEdit="1"/>
              </p:cNvSpPr>
              <p:nvPr/>
            </p:nvSpPr>
            <p:spPr>
              <a:xfrm>
                <a:off x="6228184" y="5034276"/>
                <a:ext cx="3312368" cy="410948"/>
              </a:xfrm>
              <a:prstGeom prst="rect">
                <a:avLst/>
              </a:prstGeom>
              <a:blipFill>
                <a:blip r:embed="rId20"/>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xmlns="" id="{0D8C0BC5-A7B7-4DBF-BF07-3EBBA0467D88}"/>
                  </a:ext>
                </a:extLst>
              </p:cNvPr>
              <p:cNvSpPr txBox="1"/>
              <p:nvPr/>
            </p:nvSpPr>
            <p:spPr>
              <a:xfrm rot="16200000">
                <a:off x="-941362" y="3284456"/>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38" name="TextBox 37">
                <a:extLst>
                  <a:ext uri="{FF2B5EF4-FFF2-40B4-BE49-F238E27FC236}">
                    <a16:creationId xmlns:a16="http://schemas.microsoft.com/office/drawing/2014/main" id="{0D8C0BC5-A7B7-4DBF-BF07-3EBBA0467D88}"/>
                  </a:ext>
                </a:extLst>
              </p:cNvPr>
              <p:cNvSpPr txBox="1">
                <a:spLocks noRot="1" noChangeAspect="1" noMove="1" noResize="1" noEditPoints="1" noAdjustHandles="1" noChangeArrowheads="1" noChangeShapeType="1" noTextEdit="1"/>
              </p:cNvSpPr>
              <p:nvPr/>
            </p:nvSpPr>
            <p:spPr>
              <a:xfrm rot="16200000">
                <a:off x="-941362" y="3284456"/>
                <a:ext cx="2417545" cy="463827"/>
              </a:xfrm>
              <a:prstGeom prst="rect">
                <a:avLst/>
              </a:prstGeom>
              <a:blipFill>
                <a:blip r:embed="rId21"/>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xmlns="" id="{90254364-C157-4719-A032-9FA83076482A}"/>
                  </a:ext>
                </a:extLst>
              </p:cNvPr>
              <p:cNvSpPr txBox="1"/>
              <p:nvPr/>
            </p:nvSpPr>
            <p:spPr>
              <a:xfrm rot="16200000">
                <a:off x="2010966" y="3284458"/>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39" name="TextBox 38">
                <a:extLst>
                  <a:ext uri="{FF2B5EF4-FFF2-40B4-BE49-F238E27FC236}">
                    <a16:creationId xmlns:a16="http://schemas.microsoft.com/office/drawing/2014/main" id="{90254364-C157-4719-A032-9FA83076482A}"/>
                  </a:ext>
                </a:extLst>
              </p:cNvPr>
              <p:cNvSpPr txBox="1">
                <a:spLocks noRot="1" noChangeAspect="1" noMove="1" noResize="1" noEditPoints="1" noAdjustHandles="1" noChangeArrowheads="1" noChangeShapeType="1" noTextEdit="1"/>
              </p:cNvSpPr>
              <p:nvPr/>
            </p:nvSpPr>
            <p:spPr>
              <a:xfrm rot="16200000">
                <a:off x="2010966" y="3284458"/>
                <a:ext cx="2417545" cy="463827"/>
              </a:xfrm>
              <a:prstGeom prst="rect">
                <a:avLst/>
              </a:prstGeom>
              <a:blipFill>
                <a:blip r:embed="rId22"/>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xmlns="" id="{F5CD39BA-69DC-4C16-8F81-3385F03F328E}"/>
                  </a:ext>
                </a:extLst>
              </p:cNvPr>
              <p:cNvSpPr txBox="1"/>
              <p:nvPr/>
            </p:nvSpPr>
            <p:spPr>
              <a:xfrm rot="16200000">
                <a:off x="5035301" y="3253732"/>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40" name="TextBox 39">
                <a:extLst>
                  <a:ext uri="{FF2B5EF4-FFF2-40B4-BE49-F238E27FC236}">
                    <a16:creationId xmlns:a16="http://schemas.microsoft.com/office/drawing/2014/main" id="{F5CD39BA-69DC-4C16-8F81-3385F03F328E}"/>
                  </a:ext>
                </a:extLst>
              </p:cNvPr>
              <p:cNvSpPr txBox="1">
                <a:spLocks noRot="1" noChangeAspect="1" noMove="1" noResize="1" noEditPoints="1" noAdjustHandles="1" noChangeArrowheads="1" noChangeShapeType="1" noTextEdit="1"/>
              </p:cNvSpPr>
              <p:nvPr/>
            </p:nvSpPr>
            <p:spPr>
              <a:xfrm rot="16200000">
                <a:off x="5035301" y="3253732"/>
                <a:ext cx="2417545" cy="463827"/>
              </a:xfrm>
              <a:prstGeom prst="rect">
                <a:avLst/>
              </a:prstGeom>
              <a:blipFill>
                <a:blip r:embed="rId23"/>
                <a:stretch>
                  <a:fillRect/>
                </a:stretch>
              </a:blipFill>
            </p:spPr>
            <p:txBody>
              <a:bodyPr/>
              <a:lstStyle/>
              <a:p>
                <a:r>
                  <a:rPr lang="en-VI">
                    <a:noFill/>
                  </a:rPr>
                  <a:t> </a:t>
                </a:r>
              </a:p>
            </p:txBody>
          </p:sp>
        </mc:Fallback>
      </mc:AlternateContent>
    </p:spTree>
    <p:extLst>
      <p:ext uri="{BB962C8B-B14F-4D97-AF65-F5344CB8AC3E}">
        <p14:creationId xmlns:p14="http://schemas.microsoft.com/office/powerpoint/2010/main" val="104406332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(3/4):</a:t>
            </a:r>
            <a:br>
              <a:rPr lang="en-US" sz="2800" dirty="0"/>
            </a:br>
            <a:r>
              <a:rPr lang="en-US" sz="2800" dirty="0"/>
              <a:t>Bayesian Calibration</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parameters to be inferred?</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the forward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inference (quantification)?</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2" name="Rectangle 21"/>
          <p:cNvSpPr/>
          <p:nvPr/>
        </p:nvSpPr>
        <p:spPr>
          <a:xfrm>
            <a:off x="5796136" y="4451509"/>
            <a:ext cx="3240360" cy="738664"/>
          </a:xfrm>
          <a:prstGeom prst="rect">
            <a:avLst/>
          </a:prstGeom>
        </p:spPr>
        <p:txBody>
          <a:bodyPr wrap="square">
            <a:spAutoFit/>
          </a:bodyPr>
          <a:lstStyle/>
          <a:p>
            <a:pPr>
              <a:spcBef>
                <a:spcPts val="600"/>
              </a:spcBef>
            </a:pPr>
            <a:r>
              <a:rPr lang="en-US" sz="2100" b="1" dirty="0">
                <a:latin typeface="+mn-lt"/>
              </a:rPr>
              <a:t>Use experimental data to constrain the prior</a:t>
            </a:r>
          </a:p>
        </p:txBody>
      </p:sp>
      <p:sp>
        <p:nvSpPr>
          <p:cNvPr id="18" name="Rectangle 17">
            <a:extLst>
              <a:ext uri="{FF2B5EF4-FFF2-40B4-BE49-F238E27FC236}">
                <a16:creationId xmlns:a16="http://schemas.microsoft.com/office/drawing/2014/main" xmlns="" id="{F434E0D9-F41C-44C0-8B21-F59AFEEA9C57}"/>
              </a:ext>
            </a:extLst>
          </p:cNvPr>
          <p:cNvSpPr/>
          <p:nvPr/>
        </p:nvSpPr>
        <p:spPr bwMode="auto">
          <a:xfrm>
            <a:off x="684213" y="1548017"/>
            <a:ext cx="8135937" cy="2553120"/>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x-none"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01536201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7294638" y="5679327"/>
            <a:ext cx="1814436" cy="413969"/>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solidFill>
                  <a:srgbClr val="505050"/>
                </a:solidFill>
                <a:latin typeface="+mn-lt"/>
                <a:cs typeface="Franklin Gothic Book"/>
              </a:rPr>
              <a:t>Bayes’ Theorem</a:t>
            </a:r>
          </a:p>
        </p:txBody>
      </p:sp>
      <mc:AlternateContent xmlns:mc="http://schemas.openxmlformats.org/markup-compatibility/2006" xmlns:a14="http://schemas.microsoft.com/office/drawing/2010/main">
        <mc:Choice Requires="a14">
          <p:sp>
            <p:nvSpPr>
              <p:cNvPr id="3" name="Title 2"/>
              <p:cNvSpPr>
                <a:spLocks noGrp="1"/>
              </p:cNvSpPr>
              <p:nvPr>
                <p:ph type="title"/>
              </p:nvPr>
            </p:nvSpPr>
            <p:spPr>
              <a:xfrm>
                <a:off x="2077202" y="291600"/>
                <a:ext cx="6959294" cy="1049837"/>
              </a:xfrm>
            </p:spPr>
            <p:txBody>
              <a:bodyPr/>
              <a:lstStyle/>
              <a:p>
                <a:r>
                  <a:rPr lang="en-US" dirty="0"/>
                  <a:t>Bayesian Calibration, Inverse Quantification:</a:t>
                </a:r>
                <a:br>
                  <a:rPr lang="en-US" dirty="0"/>
                </a:br>
                <a:r>
                  <a:rPr lang="en-US" sz="2200" dirty="0"/>
                  <a:t>Uncertain (Inputs + Data) </a:t>
                </a:r>
                <a14:m>
                  <m:oMath xmlns:m="http://schemas.openxmlformats.org/officeDocument/2006/math">
                    <m:r>
                      <a:rPr lang="en-US" sz="2200" i="1">
                        <a:latin typeface="Cambria Math"/>
                      </a:rPr>
                      <m:t>⇒ </m:t>
                    </m:r>
                  </m:oMath>
                </a14:m>
                <a:r>
                  <a:rPr lang="en-US" sz="2200" dirty="0"/>
                  <a:t>Uncertain Inputs Updated </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xfrm>
                <a:off x="2077202" y="291600"/>
                <a:ext cx="6959294" cy="1049837"/>
              </a:xfrm>
              <a:blipFill rotWithShape="1">
                <a:blip r:embed="rId2"/>
                <a:stretch>
                  <a:fillRect l="-2805" r="-1928" b="-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9"/>
              <p:cNvSpPr/>
              <p:nvPr/>
            </p:nvSpPr>
            <p:spPr bwMode="auto">
              <a:xfrm>
                <a:off x="1893120" y="3207577"/>
                <a:ext cx="2088231"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mn-lt"/>
                  </a:rPr>
                  <a:t>Forward Model</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1" i="1" u="none" strike="noStrike" cap="none" normalizeH="0" baseline="0" smtClean="0">
                          <a:ln>
                            <a:noFill/>
                          </a:ln>
                          <a:solidFill>
                            <a:schemeClr val="tx1"/>
                          </a:solidFill>
                          <a:effectLst/>
                          <a:latin typeface="Cambria Math" panose="02040503050406030204" pitchFamily="18" charset="0"/>
                        </a:rPr>
                        <m:t>𝑴</m:t>
                      </m:r>
                      <m:r>
                        <a:rPr kumimoji="0" lang="en-US" sz="2000" b="1" i="1" u="none" strike="noStrike" cap="none" normalizeH="0" baseline="0" smtClean="0">
                          <a:ln>
                            <a:noFill/>
                          </a:ln>
                          <a:solidFill>
                            <a:schemeClr val="tx1"/>
                          </a:solidFill>
                          <a:effectLst/>
                          <a:latin typeface="Cambria Math" panose="02040503050406030204" pitchFamily="18" charset="0"/>
                        </a:rPr>
                        <m:t>:</m:t>
                      </m:r>
                      <m:d>
                        <m:dPr>
                          <m:ctrlPr>
                            <a:rPr kumimoji="0" lang="en-US" sz="2000" b="1" i="1" u="none" strike="noStrike" cap="none" normalizeH="0" baseline="0" smtClean="0">
                              <a:ln>
                                <a:noFill/>
                              </a:ln>
                              <a:solidFill>
                                <a:schemeClr val="tx1"/>
                              </a:solidFill>
                              <a:effectLst/>
                              <a:latin typeface="Cambria Math"/>
                            </a:rPr>
                          </m:ctrlPr>
                        </m:dPr>
                        <m:e>
                          <m:sSub>
                            <m:sSubPr>
                              <m:ctrlPr>
                                <a:rPr kumimoji="0" lang="en-US" sz="2000" b="1" i="1" u="none" strike="noStrike" cap="none" normalizeH="0" baseline="0" smtClean="0">
                                  <a:ln>
                                    <a:noFill/>
                                  </a:ln>
                                  <a:solidFill>
                                    <a:schemeClr val="tx1"/>
                                  </a:solidFill>
                                  <a:effectLst/>
                                  <a:latin typeface="Cambria Math"/>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panose="02040503050406030204" pitchFamily="18" charset="0"/>
                            </a:rPr>
                            <m:t>,</m:t>
                          </m:r>
                          <m:sSub>
                            <m:sSubPr>
                              <m:ctrlPr>
                                <a:rPr kumimoji="0" lang="en-US" sz="2000" b="1" i="1" u="none" strike="noStrike" cap="none" normalizeH="0" baseline="0" smtClean="0">
                                  <a:ln>
                                    <a:noFill/>
                                  </a:ln>
                                  <a:solidFill>
                                    <a:schemeClr val="tx1"/>
                                  </a:solidFill>
                                  <a:effectLst/>
                                  <a:latin typeface="Cambria Math"/>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𝑚</m:t>
                              </m:r>
                            </m:sub>
                          </m:sSub>
                        </m:e>
                      </m:d>
                      <m:r>
                        <a:rPr kumimoji="0" lang="en-US" sz="2000" b="1" i="1" u="none" strike="noStrike" cap="none" normalizeH="0" baseline="0" smtClean="0">
                          <a:ln>
                            <a:noFill/>
                          </a:ln>
                          <a:solidFill>
                            <a:schemeClr val="tx1"/>
                          </a:solidFill>
                          <a:effectLst/>
                          <a:latin typeface="Cambria Math"/>
                        </a:rPr>
                        <m:t>↦</m:t>
                      </m:r>
                      <m:r>
                        <a:rPr kumimoji="0" lang="en-US" sz="2000" b="1" i="1" u="none" strike="noStrike" cap="none" normalizeH="0" baseline="0" smtClean="0">
                          <a:ln>
                            <a:noFill/>
                          </a:ln>
                          <a:solidFill>
                            <a:schemeClr val="tx1"/>
                          </a:solidFill>
                          <a:effectLst/>
                          <a:latin typeface="Cambria Math" panose="02040503050406030204" pitchFamily="18" charset="0"/>
                        </a:rPr>
                        <m:t>𝒀</m:t>
                      </m:r>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9" name="Rectangle: Rounded Corners 9"/>
              <p:cNvSpPr>
                <a:spLocks noRot="1" noChangeAspect="1" noMove="1" noResize="1" noEditPoints="1" noAdjustHandles="1" noChangeArrowheads="1" noChangeShapeType="1" noTextEdit="1"/>
              </p:cNvSpPr>
              <p:nvPr/>
            </p:nvSpPr>
            <p:spPr bwMode="auto">
              <a:xfrm>
                <a:off x="1893120" y="3207577"/>
                <a:ext cx="2088231" cy="851817"/>
              </a:xfrm>
              <a:prstGeom prst="roundRect">
                <a:avLst/>
              </a:prstGeom>
              <a:blipFill rotWithShape="1">
                <a:blip r:embed="rId3"/>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14" name="TextBox 13"/>
          <p:cNvSpPr txBox="1"/>
          <p:nvPr/>
        </p:nvSpPr>
        <p:spPr>
          <a:xfrm>
            <a:off x="7294637" y="4170907"/>
            <a:ext cx="1814437" cy="104061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Uncertain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model parameters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(posterior)</a:t>
            </a:r>
          </a:p>
        </p:txBody>
      </p:sp>
      <p:sp>
        <p:nvSpPr>
          <p:cNvPr id="6" name="Striped Right Arrow 5"/>
          <p:cNvSpPr/>
          <p:nvPr/>
        </p:nvSpPr>
        <p:spPr bwMode="auto">
          <a:xfrm>
            <a:off x="1115616" y="330944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961684"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16200000">
            <a:off x="5566482" y="411307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6" name="Rectangle: Rounded Corners 9"/>
              <p:cNvSpPr/>
              <p:nvPr/>
            </p:nvSpPr>
            <p:spPr bwMode="auto">
              <a:xfrm>
                <a:off x="4989463" y="3207577"/>
                <a:ext cx="1728192"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kumimoji="0" lang="en-US" sz="2000" b="1" i="0" u="none" strike="noStrike" cap="none" normalizeH="0" baseline="0" dirty="0">
                    <a:ln>
                      <a:noFill/>
                    </a:ln>
                    <a:solidFill>
                      <a:schemeClr val="tx1"/>
                    </a:solidFill>
                    <a:effectLst/>
                    <a:latin typeface="+mn-lt"/>
                  </a:rPr>
                  <a:t>Likelihood</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0" i="1" u="none" strike="noStrike" cap="none" normalizeH="0" baseline="0" smtClean="0">
                          <a:ln>
                            <a:noFill/>
                          </a:ln>
                          <a:solidFill>
                            <a:schemeClr val="tx1"/>
                          </a:solidFill>
                          <a:effectLst/>
                          <a:latin typeface="Cambria Math"/>
                        </a:rPr>
                        <m:t>𝑝</m:t>
                      </m:r>
                      <m:d>
                        <m:dPr>
                          <m:ctrlPr>
                            <a:rPr kumimoji="0" lang="en-US" sz="2000" b="1" i="1" u="none" strike="noStrike" cap="none" normalizeH="0" baseline="0" smtClean="0">
                              <a:ln>
                                <a:noFill/>
                              </a:ln>
                              <a:solidFill>
                                <a:schemeClr val="tx1"/>
                              </a:solidFill>
                              <a:effectLst/>
                              <a:latin typeface="Cambria Math"/>
                            </a:rPr>
                          </m:ctrlPr>
                        </m:dPr>
                        <m:e>
                          <m:r>
                            <a:rPr kumimoji="0" lang="en-US" sz="2000" b="1" i="1" u="none" strike="noStrike" cap="none" normalizeH="0" baseline="0" smtClean="0">
                              <a:ln>
                                <a:noFill/>
                              </a:ln>
                              <a:solidFill>
                                <a:schemeClr val="tx1"/>
                              </a:solidFill>
                              <a:effectLst/>
                              <a:latin typeface="Cambria Math"/>
                            </a:rPr>
                            <m:t>𝑫</m:t>
                          </m:r>
                          <m:r>
                            <a:rPr kumimoji="0" lang="en-US" sz="2000" b="1" i="0" u="none" strike="noStrike" cap="none" normalizeH="0" baseline="0" smtClean="0">
                              <a:ln>
                                <a:noFill/>
                              </a:ln>
                              <a:solidFill>
                                <a:schemeClr val="tx1"/>
                              </a:solidFill>
                              <a:effectLst/>
                              <a:latin typeface="Cambria Math"/>
                            </a:rPr>
                            <m:t>|</m:t>
                          </m:r>
                          <m:sSub>
                            <m:sSubPr>
                              <m:ctrlPr>
                                <a:rPr kumimoji="0" lang="en-US" sz="2000" b="1" i="1" u="none" strike="noStrike" cap="none" normalizeH="0" baseline="0" smtClean="0">
                                  <a:ln>
                                    <a:noFill/>
                                  </a:ln>
                                  <a:solidFill>
                                    <a:schemeClr val="tx1"/>
                                  </a:solidFill>
                                  <a:effectLst/>
                                  <a:latin typeface="Cambria Math"/>
                                </a:rPr>
                              </m:ctrlPr>
                            </m:sSubPr>
                            <m:e>
                              <m:sSub>
                                <m:sSubPr>
                                  <m:ctrlPr>
                                    <a:rPr lang="en-US" sz="2000" b="1" i="1">
                                      <a:latin typeface="Cambria Math"/>
                                    </a:rPr>
                                  </m:ctrlPr>
                                </m:sSubPr>
                                <m:e>
                                  <m:r>
                                    <a:rPr lang="en-US" sz="2000" b="1" i="1">
                                      <a:latin typeface="Cambria Math"/>
                                    </a:rPr>
                                    <m:t>𝒙</m:t>
                                  </m:r>
                                </m:e>
                                <m:sub>
                                  <m:r>
                                    <a:rPr lang="en-US" sz="2000" i="1">
                                      <a:latin typeface="Cambria Math"/>
                                    </a:rPr>
                                    <m:t>𝑚</m:t>
                                  </m:r>
                                </m:sub>
                              </m:sSub>
                              <m:r>
                                <a:rPr lang="en-US" sz="2000" b="1" i="1" smtClean="0">
                                  <a:latin typeface="Cambria Math"/>
                                </a:rPr>
                                <m:t>,</m:t>
                              </m:r>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a:rPr>
                            <m:t> </m:t>
                          </m:r>
                        </m:e>
                      </m:d>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26" name="Rectangle: Rounded Corners 9"/>
              <p:cNvSpPr>
                <a:spLocks noRot="1" noChangeAspect="1" noMove="1" noResize="1" noEditPoints="1" noAdjustHandles="1" noChangeArrowheads="1" noChangeShapeType="1" noTextEdit="1"/>
              </p:cNvSpPr>
              <p:nvPr/>
            </p:nvSpPr>
            <p:spPr bwMode="auto">
              <a:xfrm>
                <a:off x="4989463" y="3207577"/>
                <a:ext cx="1728192" cy="851817"/>
              </a:xfrm>
              <a:prstGeom prst="roundRect">
                <a:avLst/>
              </a:prstGeom>
              <a:blipFill rotWithShape="1">
                <a:blip r:embed="rId4"/>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27" name="Striped Right Arrow 26"/>
          <p:cNvSpPr/>
          <p:nvPr/>
        </p:nvSpPr>
        <p:spPr bwMode="auto">
          <a:xfrm>
            <a:off x="4197375"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 name="Rectangle 1"/>
              <p:cNvSpPr/>
              <p:nvPr/>
            </p:nvSpPr>
            <p:spPr>
              <a:xfrm>
                <a:off x="5636610" y="2057968"/>
                <a:ext cx="44755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𝑫</m:t>
                      </m:r>
                    </m:oMath>
                  </m:oMathPara>
                </a14:m>
                <a:endParaRPr lang="en-US"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5636610" y="2057968"/>
                <a:ext cx="447558" cy="400110"/>
              </a:xfrm>
              <a:prstGeom prst="rect">
                <a:avLst/>
              </a:prstGeom>
              <a:blipFill rotWithShape="1">
                <a:blip r:embed="rId5"/>
                <a:stretch>
                  <a:fillRect/>
                </a:stretch>
              </a:blipFill>
            </p:spPr>
            <p:txBody>
              <a:bodyPr/>
              <a:lstStyle/>
              <a:p>
                <a:r>
                  <a:rPr lang="en-US">
                    <a:noFill/>
                  </a:rPr>
                  <a:t> </a:t>
                </a:r>
              </a:p>
            </p:txBody>
          </p:sp>
        </mc:Fallback>
      </mc:AlternateContent>
      <p:sp>
        <p:nvSpPr>
          <p:cNvPr id="29" name="TextBox 28"/>
          <p:cNvSpPr txBox="1"/>
          <p:nvPr/>
        </p:nvSpPr>
        <p:spPr>
          <a:xfrm>
            <a:off x="3971302" y="1950984"/>
            <a:ext cx="1589856" cy="614078"/>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solidFill>
                  <a:srgbClr val="505050"/>
                </a:solidFill>
                <a:latin typeface="+mn-lt"/>
                <a:cs typeface="Franklin Gothic Book"/>
              </a:rPr>
              <a:t>Experimental</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from SETF</a:t>
            </a:r>
          </a:p>
        </p:txBody>
      </p:sp>
      <p:sp>
        <p:nvSpPr>
          <p:cNvPr id="30" name="Striped Right Arrow 29"/>
          <p:cNvSpPr/>
          <p:nvPr/>
        </p:nvSpPr>
        <p:spPr bwMode="auto">
          <a:xfrm rot="5400000">
            <a:off x="5565527" y="252890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TextBox 31"/>
          <p:cNvSpPr txBox="1"/>
          <p:nvPr/>
        </p:nvSpPr>
        <p:spPr>
          <a:xfrm>
            <a:off x="4630254" y="4867046"/>
            <a:ext cx="2448520" cy="64817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Additional</a:t>
            </a:r>
            <a:br>
              <a:rPr lang="en-US" sz="2000" kern="1000" spc="30" dirty="0">
                <a:latin typeface="+mn-lt"/>
                <a:cs typeface="Franklin Gothic Book"/>
              </a:rPr>
            </a:br>
            <a:r>
              <a:rPr lang="en-US" sz="2000" kern="1000" spc="30" dirty="0">
                <a:latin typeface="+mn-lt"/>
                <a:cs typeface="Franklin Gothic Book"/>
              </a:rPr>
              <a:t>sources of uncertainty</a:t>
            </a:r>
          </a:p>
        </p:txBody>
      </p:sp>
      <mc:AlternateContent xmlns:mc="http://schemas.openxmlformats.org/markup-compatibility/2006" xmlns:a14="http://schemas.microsoft.com/office/drawing/2010/main">
        <mc:Choice Requires="a14">
          <p:sp>
            <p:nvSpPr>
              <p:cNvPr id="4" name="Rectangle 3"/>
              <p:cNvSpPr/>
              <p:nvPr/>
            </p:nvSpPr>
            <p:spPr>
              <a:xfrm>
                <a:off x="7581255" y="3433430"/>
                <a:ext cx="123937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a:rPr>
                          </m:ctrlPr>
                        </m:sSubPr>
                        <m:e>
                          <m:r>
                            <a:rPr lang="en-US" sz="2000" b="1" i="1" smtClean="0">
                              <a:latin typeface="Cambria Math"/>
                            </a:rPr>
                            <m:t>𝑿</m:t>
                          </m:r>
                        </m:e>
                        <m:sub>
                          <m:r>
                            <a:rPr lang="en-US" sz="2000" b="0" i="1" smtClean="0">
                              <a:latin typeface="Cambria Math"/>
                            </a:rPr>
                            <m:t>𝑚</m:t>
                          </m:r>
                        </m:sub>
                      </m:sSub>
                      <m:r>
                        <a:rPr lang="en-US" sz="2000" b="1" i="1" smtClean="0">
                          <a:latin typeface="Cambria Math"/>
                        </a:rPr>
                        <m:t>|</m:t>
                      </m:r>
                      <m:r>
                        <a:rPr lang="en-US" sz="2000" b="1" i="1" smtClean="0">
                          <a:latin typeface="Cambria Math"/>
                        </a:rPr>
                        <m:t>𝑫</m:t>
                      </m:r>
                      <m:r>
                        <a:rPr lang="en-US" sz="2000" b="1" i="1" smtClean="0">
                          <a:latin typeface="Cambria Math"/>
                        </a:rPr>
                        <m:t>,</m:t>
                      </m:r>
                      <m:sSub>
                        <m:sSubPr>
                          <m:ctrlPr>
                            <a:rPr lang="en-US" sz="2000" b="1" i="1" smtClean="0">
                              <a:latin typeface="Cambria Math"/>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4" name="Rectangle 3"/>
              <p:cNvSpPr>
                <a:spLocks noRot="1" noChangeAspect="1" noMove="1" noResize="1" noEditPoints="1" noAdjustHandles="1" noChangeArrowheads="1" noChangeShapeType="1" noTextEdit="1"/>
              </p:cNvSpPr>
              <p:nvPr/>
            </p:nvSpPr>
            <p:spPr>
              <a:xfrm>
                <a:off x="7581255" y="3433430"/>
                <a:ext cx="1239378" cy="400110"/>
              </a:xfrm>
              <a:prstGeom prst="rect">
                <a:avLst/>
              </a:prstGeom>
              <a:blipFill rotWithShape="1">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251520" y="3648139"/>
                <a:ext cx="791469"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1" i="1" smtClean="0">
                              <a:latin typeface="Cambria Math"/>
                            </a:rPr>
                            <m:t>𝑿</m:t>
                          </m:r>
                        </m:e>
                        <m:sub>
                          <m:r>
                            <a:rPr lang="en-US" sz="2000" b="0" i="1" smtClean="0">
                              <a:latin typeface="Cambria Math"/>
                            </a:rPr>
                            <m:t>𝑚</m:t>
                          </m:r>
                        </m:sub>
                      </m:sSub>
                    </m:oMath>
                  </m:oMathPara>
                </a14:m>
                <a:endParaRPr lang="en-US" sz="2000" dirty="0"/>
              </a:p>
            </p:txBody>
          </p:sp>
        </mc:Choice>
        <mc:Fallback xmlns="">
          <p:sp>
            <p:nvSpPr>
              <p:cNvPr id="35" name="Rectangle 34"/>
              <p:cNvSpPr>
                <a:spLocks noRot="1" noChangeAspect="1" noMove="1" noResize="1" noEditPoints="1" noAdjustHandles="1" noChangeArrowheads="1" noChangeShapeType="1" noTextEdit="1"/>
              </p:cNvSpPr>
              <p:nvPr/>
            </p:nvSpPr>
            <p:spPr>
              <a:xfrm>
                <a:off x="251520" y="3648139"/>
                <a:ext cx="791469" cy="40011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51520" y="3109395"/>
                <a:ext cx="791468"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38" name="Rectangle 37"/>
              <p:cNvSpPr>
                <a:spLocks noRot="1" noChangeAspect="1" noMove="1" noResize="1" noEditPoints="1" noAdjustHandles="1" noChangeArrowheads="1" noChangeShapeType="1" noTextEdit="1"/>
              </p:cNvSpPr>
              <p:nvPr/>
            </p:nvSpPr>
            <p:spPr>
              <a:xfrm>
                <a:off x="251520" y="3109395"/>
                <a:ext cx="791468" cy="400110"/>
              </a:xfrm>
              <a:prstGeom prst="rect">
                <a:avLst/>
              </a:prstGeom>
              <a:blipFill rotWithShape="1">
                <a:blip r:embed="rId8"/>
                <a:stretch>
                  <a:fillRect/>
                </a:stretch>
              </a:blipFill>
            </p:spPr>
            <p:txBody>
              <a:bodyPr/>
              <a:lstStyle/>
              <a:p>
                <a:r>
                  <a:rPr lang="en-US">
                    <a:noFill/>
                  </a:rPr>
                  <a:t> </a:t>
                </a:r>
              </a:p>
            </p:txBody>
          </p:sp>
        </mc:Fallback>
      </mc:AlternateContent>
      <p:sp>
        <p:nvSpPr>
          <p:cNvPr id="39" name="TextBox 38"/>
          <p:cNvSpPr txBox="1"/>
          <p:nvPr/>
        </p:nvSpPr>
        <p:spPr>
          <a:xfrm>
            <a:off x="251520" y="4170907"/>
            <a:ext cx="1857463" cy="104061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Uncertain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model parameters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(prior)</a:t>
            </a:r>
          </a:p>
        </p:txBody>
      </p:sp>
      <p:sp>
        <p:nvSpPr>
          <p:cNvPr id="40" name="TextBox 39"/>
          <p:cNvSpPr txBox="1"/>
          <p:nvPr/>
        </p:nvSpPr>
        <p:spPr>
          <a:xfrm>
            <a:off x="251520" y="2411559"/>
            <a:ext cx="1857463" cy="738422"/>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Controllable inputs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(w.r.t experiment)</a:t>
            </a:r>
          </a:p>
        </p:txBody>
      </p:sp>
      <p:sp>
        <p:nvSpPr>
          <p:cNvPr id="43" name="Rectangle 42"/>
          <p:cNvSpPr/>
          <p:nvPr/>
        </p:nvSpPr>
        <p:spPr>
          <a:xfrm>
            <a:off x="6531957" y="2259194"/>
            <a:ext cx="2577117" cy="701731"/>
          </a:xfrm>
          <a:prstGeom prst="rect">
            <a:avLst/>
          </a:prstGeom>
        </p:spPr>
        <p:txBody>
          <a:bodyPr wrap="square">
            <a:spAutoFit/>
          </a:bodyPr>
          <a:lstStyle/>
          <a:p>
            <a:pPr algn="r">
              <a:lnSpc>
                <a:spcPct val="110000"/>
              </a:lnSpc>
              <a:spcBef>
                <a:spcPts val="0"/>
              </a:spcBef>
            </a:pPr>
            <a:r>
              <a:rPr lang="en-US" sz="1800" kern="1000" spc="30" dirty="0">
                <a:solidFill>
                  <a:srgbClr val="505050"/>
                </a:solidFill>
                <a:latin typeface="+mn-lt"/>
                <a:cs typeface="Franklin Gothic Book"/>
              </a:rPr>
              <a:t>Probability of observing</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given parameters</a:t>
            </a:r>
          </a:p>
        </p:txBody>
      </p:sp>
      <p:sp>
        <p:nvSpPr>
          <p:cNvPr id="20" name="Isosceles Triangle 19"/>
          <p:cNvSpPr/>
          <p:nvPr/>
        </p:nvSpPr>
        <p:spPr bwMode="auto">
          <a:xfrm>
            <a:off x="6639713" y="255656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0" name="Isosceles Triangle 49"/>
          <p:cNvSpPr/>
          <p:nvPr/>
        </p:nvSpPr>
        <p:spPr bwMode="auto">
          <a:xfrm>
            <a:off x="6383891" y="301531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52" name="Elbow Connector 51"/>
          <p:cNvCxnSpPr>
            <a:stCxn id="50" idx="0"/>
            <a:endCxn id="20" idx="1"/>
          </p:cNvCxnSpPr>
          <p:nvPr/>
        </p:nvCxnSpPr>
        <p:spPr bwMode="auto">
          <a:xfrm rot="5400000" flipH="1" flipV="1">
            <a:off x="6355715" y="2700287"/>
            <a:ext cx="405251" cy="224796"/>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8" name="TextBox 57"/>
              <p:cNvSpPr txBox="1"/>
              <p:nvPr/>
            </p:nvSpPr>
            <p:spPr>
              <a:xfrm>
                <a:off x="3118419" y="5805264"/>
                <a:ext cx="4405909" cy="936104"/>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1800" b="0" i="1" kern="1000" spc="30" smtClean="0">
                          <a:solidFill>
                            <a:schemeClr val="bg1"/>
                          </a:solidFill>
                          <a:latin typeface="Cambria Math"/>
                          <a:cs typeface="Franklin Gothic Book"/>
                        </a:rPr>
                        <m:t>𝑝</m:t>
                      </m:r>
                      <m:d>
                        <m:dPr>
                          <m:ctrlPr>
                            <a:rPr lang="en-US" sz="1800" b="0" i="1" kern="1000" spc="30" smtClean="0">
                              <a:solidFill>
                                <a:schemeClr val="bg1"/>
                              </a:solidFill>
                              <a:latin typeface="Cambria Math"/>
                              <a:cs typeface="Franklin Gothic Book"/>
                            </a:rPr>
                          </m:ctrlPr>
                        </m:dPr>
                        <m:e>
                          <m:sSub>
                            <m:sSubPr>
                              <m:ctrlPr>
                                <a:rPr lang="en-US" sz="1800" b="1" i="1" kern="1000" spc="30" smtClean="0">
                                  <a:solidFill>
                                    <a:schemeClr val="bg1"/>
                                  </a:solidFill>
                                  <a:latin typeface="Cambria Math"/>
                                </a:rPr>
                              </m:ctrlPr>
                            </m:sSubPr>
                            <m:e>
                              <m:r>
                                <a:rPr lang="en-US" sz="1800" b="1" i="1" kern="1000" spc="30" smtClean="0">
                                  <a:solidFill>
                                    <a:schemeClr val="bg1"/>
                                  </a:solidFill>
                                  <a:latin typeface="Cambria Math"/>
                                </a:rPr>
                                <m:t>𝒙</m:t>
                              </m:r>
                            </m:e>
                            <m:sub>
                              <m:r>
                                <a:rPr lang="en-US" sz="1800" b="0" i="1" kern="1000" spc="30" smtClean="0">
                                  <a:solidFill>
                                    <a:schemeClr val="bg1"/>
                                  </a:solidFill>
                                  <a:latin typeface="Cambria Math"/>
                                </a:rPr>
                                <m:t>𝑚</m:t>
                              </m:r>
                            </m:sub>
                          </m:sSub>
                        </m:e>
                        <m:e>
                          <m:r>
                            <a:rPr lang="en-US" sz="1800" b="1" i="1" kern="1000" spc="30" smtClean="0">
                              <a:solidFill>
                                <a:schemeClr val="bg1"/>
                              </a:solidFill>
                              <a:latin typeface="Cambria Math"/>
                            </a:rPr>
                            <m:t>𝑫</m:t>
                          </m:r>
                          <m:r>
                            <a:rPr lang="en-US" sz="1800" b="1" i="1">
                              <a:solidFill>
                                <a:schemeClr val="bg1"/>
                              </a:solidFill>
                              <a:latin typeface="Cambria Math"/>
                            </a:rPr>
                            <m:t>,</m:t>
                          </m:r>
                          <m:sSub>
                            <m:sSubPr>
                              <m:ctrlPr>
                                <a:rPr lang="en-US" sz="1800" b="1" i="1">
                                  <a:solidFill>
                                    <a:schemeClr val="bg1"/>
                                  </a:solidFill>
                                  <a:latin typeface="Cambria Math"/>
                                </a:rPr>
                              </m:ctrlPr>
                            </m:sSubPr>
                            <m:e>
                              <m:r>
                                <a:rPr lang="en-US" sz="1800" b="1" i="1">
                                  <a:solidFill>
                                    <a:schemeClr val="bg1"/>
                                  </a:solidFill>
                                  <a:latin typeface="Cambria Math"/>
                                </a:rPr>
                                <m:t>𝒙</m:t>
                              </m:r>
                            </m:e>
                            <m:sub>
                              <m:r>
                                <a:rPr lang="en-US" sz="1800" i="1">
                                  <a:solidFill>
                                    <a:schemeClr val="bg1"/>
                                  </a:solidFill>
                                  <a:latin typeface="Cambria Math"/>
                                </a:rPr>
                                <m:t>𝑐</m:t>
                              </m:r>
                            </m:sub>
                          </m:sSub>
                        </m:e>
                      </m:d>
                      <m:r>
                        <a:rPr lang="en-US" sz="1800" b="0" i="0" kern="1000" spc="30" smtClean="0">
                          <a:solidFill>
                            <a:schemeClr val="bg1"/>
                          </a:solidFill>
                          <a:latin typeface="Cambria Math"/>
                        </a:rPr>
                        <m:t>=</m:t>
                      </m:r>
                      <m:f>
                        <m:fPr>
                          <m:ctrlPr>
                            <a:rPr lang="en-US" sz="1800" b="0" i="1" kern="1000" spc="30" smtClean="0">
                              <a:solidFill>
                                <a:schemeClr val="bg1"/>
                              </a:solidFill>
                              <a:latin typeface="Cambria Math"/>
                            </a:rPr>
                          </m:ctrlPr>
                        </m:fPr>
                        <m:num>
                          <m:r>
                            <a:rPr lang="en-US" sz="1800" i="1" kern="1000" spc="30">
                              <a:solidFill>
                                <a:schemeClr val="bg1"/>
                              </a:solidFill>
                              <a:latin typeface="Cambria Math"/>
                            </a:rPr>
                            <m:t>𝑝</m:t>
                          </m:r>
                          <m:d>
                            <m:dPr>
                              <m:ctrlPr>
                                <a:rPr lang="en-US" sz="1800" i="1" kern="1000" spc="30">
                                  <a:solidFill>
                                    <a:schemeClr val="bg1"/>
                                  </a:solidFill>
                                  <a:latin typeface="Cambria Math"/>
                                </a:rPr>
                              </m:ctrlPr>
                            </m:dPr>
                            <m:e>
                              <m:r>
                                <a:rPr lang="en-US" sz="1800" b="1" i="1" kern="1000" spc="30" smtClean="0">
                                  <a:solidFill>
                                    <a:schemeClr val="bg1"/>
                                  </a:solidFill>
                                  <a:latin typeface="Cambria Math"/>
                                </a:rPr>
                                <m:t>𝑫</m:t>
                              </m:r>
                              <m:r>
                                <a:rPr lang="en-US" sz="1800" b="0" i="1" kern="1000" spc="30" smtClean="0">
                                  <a:solidFill>
                                    <a:schemeClr val="bg1"/>
                                  </a:solidFill>
                                  <a:latin typeface="Cambria Math"/>
                                </a:rPr>
                                <m:t>|</m:t>
                              </m:r>
                              <m:sSub>
                                <m:sSubPr>
                                  <m:ctrlPr>
                                    <a:rPr lang="en-US" sz="1800" b="1" i="1" kern="1000" spc="30">
                                      <a:solidFill>
                                        <a:schemeClr val="bg1"/>
                                      </a:solidFill>
                                      <a:latin typeface="Cambria Math"/>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r>
                                <a:rPr lang="en-US" sz="1800" b="0" i="1" kern="1000" spc="30" smtClean="0">
                                  <a:solidFill>
                                    <a:schemeClr val="bg1"/>
                                  </a:solidFill>
                                  <a:latin typeface="Cambria Math"/>
                                </a:rPr>
                                <m:t>,</m:t>
                              </m:r>
                              <m:sSub>
                                <m:sSubPr>
                                  <m:ctrlPr>
                                    <a:rPr lang="en-US" sz="1800" b="1" i="1" kern="1000" spc="30">
                                      <a:solidFill>
                                        <a:schemeClr val="bg1"/>
                                      </a:solidFill>
                                      <a:latin typeface="Cambria Math"/>
                                    </a:rPr>
                                  </m:ctrlPr>
                                </m:sSubPr>
                                <m:e>
                                  <m:r>
                                    <a:rPr lang="en-US" sz="1800" b="1" i="1" kern="1000" spc="30">
                                      <a:solidFill>
                                        <a:schemeClr val="bg1"/>
                                      </a:solidFill>
                                      <a:latin typeface="Cambria Math"/>
                                    </a:rPr>
                                    <m:t>𝒙</m:t>
                                  </m:r>
                                </m:e>
                                <m:sub>
                                  <m:r>
                                    <a:rPr lang="en-US" sz="1800" b="0" i="1" kern="1000" spc="30" smtClean="0">
                                      <a:solidFill>
                                        <a:schemeClr val="bg1"/>
                                      </a:solidFill>
                                      <a:latin typeface="Cambria Math"/>
                                    </a:rPr>
                                    <m:t>𝑐</m:t>
                                  </m:r>
                                </m:sub>
                              </m:sSub>
                            </m:e>
                          </m:d>
                          <m:r>
                            <a:rPr lang="en-US" sz="1800" i="1" kern="1000" spc="30">
                              <a:solidFill>
                                <a:schemeClr val="bg1"/>
                              </a:solidFill>
                              <a:latin typeface="Cambria Math"/>
                            </a:rPr>
                            <m:t>×</m:t>
                          </m:r>
                          <m:r>
                            <a:rPr lang="en-US" sz="1800" b="0" i="1" kern="1000" spc="30" smtClean="0">
                              <a:solidFill>
                                <a:schemeClr val="bg1"/>
                              </a:solidFill>
                              <a:latin typeface="Cambria Math"/>
                            </a:rPr>
                            <m:t>𝑝</m:t>
                          </m:r>
                          <m:d>
                            <m:dPr>
                              <m:ctrlPr>
                                <a:rPr lang="en-US" sz="1800" b="0" i="1" kern="1000" spc="30" smtClean="0">
                                  <a:solidFill>
                                    <a:schemeClr val="bg1"/>
                                  </a:solidFill>
                                  <a:latin typeface="Cambria Math"/>
                                </a:rPr>
                              </m:ctrlPr>
                            </m:dPr>
                            <m:e>
                              <m:sSub>
                                <m:sSubPr>
                                  <m:ctrlPr>
                                    <a:rPr lang="en-US" sz="1800" b="1" i="1" kern="1000" spc="30">
                                      <a:solidFill>
                                        <a:schemeClr val="bg1"/>
                                      </a:solidFill>
                                      <a:latin typeface="Cambria Math"/>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d>
                        </m:num>
                        <m:den>
                          <m:nary>
                            <m:naryPr>
                              <m:limLoc m:val="undOvr"/>
                              <m:ctrlPr>
                                <a:rPr lang="en-US" sz="1800" b="0" i="1" kern="1000" spc="30" smtClean="0">
                                  <a:solidFill>
                                    <a:schemeClr val="bg1"/>
                                  </a:solidFill>
                                  <a:latin typeface="Cambria Math"/>
                                </a:rPr>
                              </m:ctrlPr>
                            </m:naryPr>
                            <m:sub>
                              <m:sSub>
                                <m:sSubPr>
                                  <m:ctrlPr>
                                    <a:rPr lang="en-US" sz="1800" b="1" i="1" kern="1000" spc="30">
                                      <a:solidFill>
                                        <a:schemeClr val="bg1"/>
                                      </a:solidFill>
                                      <a:latin typeface="Cambria Math"/>
                                    </a:rPr>
                                  </m:ctrlPr>
                                </m:sSubPr>
                                <m:e>
                                  <m:r>
                                    <a:rPr lang="en-US" sz="1800" b="1" i="1" kern="1000" spc="30">
                                      <a:solidFill>
                                        <a:schemeClr val="bg1"/>
                                      </a:solidFill>
                                      <a:latin typeface="Cambria Math"/>
                                    </a:rPr>
                                    <m:t>𝒙</m:t>
                                  </m:r>
                                </m:e>
                                <m:sub>
                                  <m:r>
                                    <a:rPr lang="en-US" sz="1800" b="0" i="1" kern="1000" spc="30" smtClean="0">
                                      <a:solidFill>
                                        <a:schemeClr val="bg1"/>
                                      </a:solidFill>
                                      <a:latin typeface="Cambria Math"/>
                                    </a:rPr>
                                    <m:t>𝑚</m:t>
                                  </m:r>
                                </m:sub>
                              </m:sSub>
                            </m:sub>
                            <m:sup/>
                            <m:e>
                              <m:r>
                                <a:rPr lang="en-US" sz="1800" i="1" kern="1000" spc="30">
                                  <a:solidFill>
                                    <a:schemeClr val="bg1"/>
                                  </a:solidFill>
                                  <a:latin typeface="Cambria Math"/>
                                </a:rPr>
                                <m:t>𝑝</m:t>
                              </m:r>
                              <m:d>
                                <m:dPr>
                                  <m:ctrlPr>
                                    <a:rPr lang="en-US" sz="1800" i="1" kern="1000" spc="30">
                                      <a:solidFill>
                                        <a:schemeClr val="bg1"/>
                                      </a:solidFill>
                                      <a:latin typeface="Cambria Math"/>
                                    </a:rPr>
                                  </m:ctrlPr>
                                </m:dPr>
                                <m:e>
                                  <m:r>
                                    <a:rPr lang="en-US" sz="1800" b="1" i="1" kern="1000" spc="30" smtClean="0">
                                      <a:solidFill>
                                        <a:schemeClr val="bg1"/>
                                      </a:solidFill>
                                      <a:latin typeface="Cambria Math"/>
                                    </a:rPr>
                                    <m:t>𝑫</m:t>
                                  </m:r>
                                  <m:r>
                                    <a:rPr lang="en-US" sz="1800" b="1" i="1" kern="1000" spc="30" smtClean="0">
                                      <a:solidFill>
                                        <a:schemeClr val="bg1"/>
                                      </a:solidFill>
                                      <a:latin typeface="Cambria Math"/>
                                    </a:rPr>
                                    <m:t>|</m:t>
                                  </m:r>
                                  <m:sSub>
                                    <m:sSubPr>
                                      <m:ctrlPr>
                                        <a:rPr lang="en-US" sz="1800" b="1" i="1" kern="1000" spc="30">
                                          <a:solidFill>
                                            <a:schemeClr val="bg1"/>
                                          </a:solidFill>
                                          <a:latin typeface="Cambria Math"/>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r>
                                    <a:rPr lang="en-US" sz="1800" b="1" i="1" kern="1000" spc="30" smtClean="0">
                                      <a:solidFill>
                                        <a:schemeClr val="bg1"/>
                                      </a:solidFill>
                                      <a:latin typeface="Cambria Math"/>
                                    </a:rPr>
                                    <m:t>,</m:t>
                                  </m:r>
                                  <m:sSub>
                                    <m:sSubPr>
                                      <m:ctrlPr>
                                        <a:rPr lang="en-US" sz="1800" b="1" i="1" kern="1000" spc="30">
                                          <a:solidFill>
                                            <a:schemeClr val="bg1"/>
                                          </a:solidFill>
                                          <a:latin typeface="Cambria Math"/>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𝑐</m:t>
                                      </m:r>
                                    </m:sub>
                                  </m:sSub>
                                </m:e>
                              </m:d>
                              <m:r>
                                <a:rPr lang="en-US" sz="1800" i="1" kern="1000" spc="30">
                                  <a:solidFill>
                                    <a:schemeClr val="bg1"/>
                                  </a:solidFill>
                                  <a:latin typeface="Cambria Math"/>
                                </a:rPr>
                                <m:t>×</m:t>
                              </m:r>
                              <m:r>
                                <a:rPr lang="en-US" sz="1800" i="1" kern="1000" spc="30">
                                  <a:solidFill>
                                    <a:schemeClr val="bg1"/>
                                  </a:solidFill>
                                  <a:latin typeface="Cambria Math"/>
                                </a:rPr>
                                <m:t>𝑝</m:t>
                              </m:r>
                              <m:d>
                                <m:dPr>
                                  <m:ctrlPr>
                                    <a:rPr lang="en-US" sz="1800" i="1" kern="1000" spc="30">
                                      <a:solidFill>
                                        <a:schemeClr val="bg1"/>
                                      </a:solidFill>
                                      <a:latin typeface="Cambria Math"/>
                                    </a:rPr>
                                  </m:ctrlPr>
                                </m:dPr>
                                <m:e>
                                  <m:sSub>
                                    <m:sSubPr>
                                      <m:ctrlPr>
                                        <a:rPr lang="en-US" sz="1800" b="1" i="1" kern="1000" spc="30">
                                          <a:solidFill>
                                            <a:schemeClr val="bg1"/>
                                          </a:solidFill>
                                          <a:latin typeface="Cambria Math"/>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d>
                              <m:r>
                                <a:rPr lang="en-US" sz="1800" b="0" i="1" kern="1000" spc="30" smtClean="0">
                                  <a:solidFill>
                                    <a:schemeClr val="bg1"/>
                                  </a:solidFill>
                                  <a:latin typeface="Cambria Math"/>
                                </a:rPr>
                                <m:t> </m:t>
                              </m:r>
                              <m:r>
                                <a:rPr lang="en-US" sz="1800" b="0" i="1" kern="1000" spc="30" smtClean="0">
                                  <a:solidFill>
                                    <a:schemeClr val="bg1"/>
                                  </a:solidFill>
                                  <a:latin typeface="Cambria Math"/>
                                </a:rPr>
                                <m:t>𝑑</m:t>
                              </m:r>
                              <m:sSub>
                                <m:sSubPr>
                                  <m:ctrlPr>
                                    <a:rPr lang="en-US" sz="1800" b="1" i="1" kern="1000" spc="30">
                                      <a:solidFill>
                                        <a:schemeClr val="bg1"/>
                                      </a:solidFill>
                                      <a:latin typeface="Cambria Math"/>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nary>
                        </m:den>
                      </m:f>
                    </m:oMath>
                  </m:oMathPara>
                </a14:m>
                <a:endParaRPr lang="en-US" sz="1800" b="0" kern="1000" spc="30" dirty="0">
                  <a:solidFill>
                    <a:schemeClr val="bg1"/>
                  </a:solidFill>
                  <a:latin typeface="+mn-lt"/>
                </a:endParaRPr>
              </a:p>
              <a:p>
                <a:pPr>
                  <a:lnSpc>
                    <a:spcPct val="110000"/>
                  </a:lnSpc>
                  <a:spcBef>
                    <a:spcPts val="0"/>
                  </a:spcBef>
                </a:pPr>
                <a:endParaRPr lang="en-US" sz="1800" kern="1000" spc="30" dirty="0" err="1">
                  <a:solidFill>
                    <a:schemeClr val="bg1"/>
                  </a:solidFill>
                  <a:latin typeface="+mn-lt"/>
                  <a:cs typeface="Franklin Gothic Book"/>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3118419" y="5805264"/>
                <a:ext cx="4405909" cy="936104"/>
              </a:xfrm>
              <a:prstGeom prst="rect">
                <a:avLst/>
              </a:prstGeom>
              <a:blipFill>
                <a:blip r:embed="rId9"/>
                <a:stretch>
                  <a:fillRect l="-139" r="-1662"/>
                </a:stretch>
              </a:blipFill>
            </p:spPr>
            <p:txBody>
              <a:bodyPr/>
              <a:lstStyle/>
              <a:p>
                <a:r>
                  <a:rPr lang="en-VI">
                    <a:noFill/>
                  </a:rPr>
                  <a:t> </a:t>
                </a:r>
              </a:p>
            </p:txBody>
          </p:sp>
        </mc:Fallback>
      </mc:AlternateContent>
      <p:sp>
        <p:nvSpPr>
          <p:cNvPr id="59" name="Isosceles Triangle 58"/>
          <p:cNvSpPr/>
          <p:nvPr/>
        </p:nvSpPr>
        <p:spPr bwMode="auto">
          <a:xfrm flipH="1">
            <a:off x="10228464" y="4517146"/>
            <a:ext cx="6205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0" name="Isosceles Triangle 59"/>
          <p:cNvSpPr/>
          <p:nvPr/>
        </p:nvSpPr>
        <p:spPr bwMode="auto">
          <a:xfrm>
            <a:off x="10228464" y="521787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Isosceles Triangle 27"/>
          <p:cNvSpPr/>
          <p:nvPr/>
        </p:nvSpPr>
        <p:spPr bwMode="auto">
          <a:xfrm>
            <a:off x="980937" y="224189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Isosceles Triangle 30"/>
          <p:cNvSpPr/>
          <p:nvPr/>
        </p:nvSpPr>
        <p:spPr bwMode="auto">
          <a:xfrm>
            <a:off x="676381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6" name="Isosceles Triangle 35"/>
          <p:cNvSpPr/>
          <p:nvPr/>
        </p:nvSpPr>
        <p:spPr bwMode="auto">
          <a:xfrm>
            <a:off x="6954673" y="218840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7" name="Isosceles Triangle 36"/>
          <p:cNvSpPr/>
          <p:nvPr/>
        </p:nvSpPr>
        <p:spPr bwMode="auto">
          <a:xfrm>
            <a:off x="891239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15" name="Straight Connector 14">
            <a:extLst>
              <a:ext uri="{FF2B5EF4-FFF2-40B4-BE49-F238E27FC236}">
                <a16:creationId xmlns:a16="http://schemas.microsoft.com/office/drawing/2014/main" xmlns="" id="{3D3CFAFF-12AE-4602-B8DF-B5883DE44B0F}"/>
              </a:ext>
            </a:extLst>
          </p:cNvPr>
          <p:cNvCxnSpPr>
            <a:cxnSpLocks/>
            <a:stCxn id="14" idx="2"/>
            <a:endCxn id="67" idx="0"/>
          </p:cNvCxnSpPr>
          <p:nvPr/>
        </p:nvCxnSpPr>
        <p:spPr bwMode="auto">
          <a:xfrm>
            <a:off x="8201856" y="5211522"/>
            <a:ext cx="0" cy="46780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130201547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7202" y="291600"/>
            <a:ext cx="6959294" cy="1049837"/>
          </a:xfrm>
        </p:spPr>
        <p:txBody>
          <a:bodyPr/>
          <a:lstStyle/>
          <a:p>
            <a:r>
              <a:rPr lang="en-US" dirty="0"/>
              <a:t>Two Aspects of Bayesian Calibration:</a:t>
            </a:r>
            <a:br>
              <a:rPr lang="en-US" dirty="0"/>
            </a:br>
            <a:r>
              <a:rPr lang="en-US" dirty="0"/>
              <a:t>Formulation and Computation</a:t>
            </a:r>
            <a:endParaRPr lang="en-US" sz="2200" dirty="0"/>
          </a:p>
        </p:txBody>
      </p:sp>
      <mc:AlternateContent xmlns:mc="http://schemas.openxmlformats.org/markup-compatibility/2006" xmlns:a14="http://schemas.microsoft.com/office/drawing/2010/main">
        <mc:Choice Requires="a14">
          <p:sp>
            <p:nvSpPr>
              <p:cNvPr id="9" name="Rectangle: Rounded Corners 9"/>
              <p:cNvSpPr/>
              <p:nvPr/>
            </p:nvSpPr>
            <p:spPr bwMode="auto">
              <a:xfrm>
                <a:off x="1893120" y="3207577"/>
                <a:ext cx="2088231"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mn-lt"/>
                  </a:rPr>
                  <a:t>Forward Model</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1" i="0" u="none" strike="noStrike" cap="none" normalizeH="0" baseline="0" smtClean="0">
                          <a:ln>
                            <a:noFill/>
                          </a:ln>
                          <a:solidFill>
                            <a:schemeClr val="tx1"/>
                          </a:solidFill>
                          <a:effectLst/>
                          <a:latin typeface="Cambria Math" panose="02040503050406030204" pitchFamily="18" charset="0"/>
                        </a:rPr>
                        <m:t>𝐟</m:t>
                      </m:r>
                      <m:r>
                        <a:rPr kumimoji="0" lang="en-US" sz="2000" b="1" i="1" u="none" strike="noStrike" cap="none" normalizeH="0" baseline="0" smtClean="0">
                          <a:ln>
                            <a:noFill/>
                          </a:ln>
                          <a:solidFill>
                            <a:schemeClr val="tx1"/>
                          </a:solidFill>
                          <a:effectLst/>
                          <a:latin typeface="Cambria Math" panose="02040503050406030204" pitchFamily="18" charset="0"/>
                        </a:rPr>
                        <m:t>:</m:t>
                      </m:r>
                      <m:d>
                        <m:dPr>
                          <m:ctrlPr>
                            <a:rPr kumimoji="0" lang="en-US" sz="2000" b="1" i="1" u="none" strike="noStrike" cap="none" normalizeH="0" baseline="0" smtClean="0">
                              <a:ln>
                                <a:noFill/>
                              </a:ln>
                              <a:solidFill>
                                <a:schemeClr val="tx1"/>
                              </a:solidFill>
                              <a:effectLst/>
                              <a:latin typeface="Cambria Math"/>
                            </a:rPr>
                          </m:ctrlPr>
                        </m:dPr>
                        <m:e>
                          <m:sSub>
                            <m:sSubPr>
                              <m:ctrlPr>
                                <a:rPr kumimoji="0" lang="en-US" sz="2000" b="1" i="1" u="none" strike="noStrike" cap="none" normalizeH="0" baseline="0" smtClean="0">
                                  <a:ln>
                                    <a:noFill/>
                                  </a:ln>
                                  <a:solidFill>
                                    <a:schemeClr val="tx1"/>
                                  </a:solidFill>
                                  <a:effectLst/>
                                  <a:latin typeface="Cambria Math"/>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panose="02040503050406030204" pitchFamily="18" charset="0"/>
                            </a:rPr>
                            <m:t>,</m:t>
                          </m:r>
                          <m:sSub>
                            <m:sSubPr>
                              <m:ctrlPr>
                                <a:rPr kumimoji="0" lang="en-US" sz="2000" b="1" i="1" u="none" strike="noStrike" cap="none" normalizeH="0" baseline="0" smtClean="0">
                                  <a:ln>
                                    <a:noFill/>
                                  </a:ln>
                                  <a:solidFill>
                                    <a:schemeClr val="tx1"/>
                                  </a:solidFill>
                                  <a:effectLst/>
                                  <a:latin typeface="Cambria Math"/>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𝑚</m:t>
                              </m:r>
                            </m:sub>
                          </m:sSub>
                        </m:e>
                      </m:d>
                      <m:r>
                        <a:rPr kumimoji="0" lang="en-US" sz="2000" b="1" i="1" u="none" strike="noStrike" cap="none" normalizeH="0" baseline="0" smtClean="0">
                          <a:ln>
                            <a:noFill/>
                          </a:ln>
                          <a:solidFill>
                            <a:schemeClr val="tx1"/>
                          </a:solidFill>
                          <a:effectLst/>
                          <a:latin typeface="Cambria Math"/>
                        </a:rPr>
                        <m:t>↦</m:t>
                      </m:r>
                      <m:r>
                        <a:rPr kumimoji="0" lang="en-US" sz="2000" b="1" i="1" u="none" strike="noStrike" cap="none" normalizeH="0" baseline="0" smtClean="0">
                          <a:ln>
                            <a:noFill/>
                          </a:ln>
                          <a:solidFill>
                            <a:schemeClr val="tx1"/>
                          </a:solidFill>
                          <a:effectLst/>
                          <a:latin typeface="Cambria Math" panose="02040503050406030204" pitchFamily="18" charset="0"/>
                        </a:rPr>
                        <m:t>𝒀</m:t>
                      </m:r>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9" name="Rectangle: Rounded Corners 9"/>
              <p:cNvSpPr>
                <a:spLocks noRot="1" noChangeAspect="1" noMove="1" noResize="1" noEditPoints="1" noAdjustHandles="1" noChangeArrowheads="1" noChangeShapeType="1" noTextEdit="1"/>
              </p:cNvSpPr>
              <p:nvPr/>
            </p:nvSpPr>
            <p:spPr bwMode="auto">
              <a:xfrm>
                <a:off x="1893120" y="3207577"/>
                <a:ext cx="2088231" cy="851817"/>
              </a:xfrm>
              <a:prstGeom prst="roundRect">
                <a:avLst/>
              </a:prstGeom>
              <a:blipFill>
                <a:blip r:embed="rId2"/>
                <a:stretch>
                  <a:fillRect/>
                </a:stretch>
              </a:blipFill>
              <a:ln w="9525" cap="flat" cmpd="sng" algn="ctr">
                <a:noFill/>
                <a:prstDash val="solid"/>
                <a:round/>
                <a:headEnd type="none" w="med" len="med"/>
                <a:tailEnd type="none" w="med" len="med"/>
              </a:ln>
              <a:effectLst/>
            </p:spPr>
            <p:txBody>
              <a:bodyPr/>
              <a:lstStyle/>
              <a:p>
                <a:r>
                  <a:rPr lang="en-VI">
                    <a:noFill/>
                  </a:rPr>
                  <a:t> </a:t>
                </a:r>
              </a:p>
            </p:txBody>
          </p:sp>
        </mc:Fallback>
      </mc:AlternateContent>
      <p:sp>
        <p:nvSpPr>
          <p:cNvPr id="14" name="TextBox 13"/>
          <p:cNvSpPr txBox="1"/>
          <p:nvPr/>
        </p:nvSpPr>
        <p:spPr>
          <a:xfrm>
            <a:off x="7294637" y="4170907"/>
            <a:ext cx="1814437" cy="104061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Uncertain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model parameters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(posterior)</a:t>
            </a:r>
          </a:p>
        </p:txBody>
      </p:sp>
      <p:sp>
        <p:nvSpPr>
          <p:cNvPr id="6" name="Striped Right Arrow 5"/>
          <p:cNvSpPr/>
          <p:nvPr/>
        </p:nvSpPr>
        <p:spPr bwMode="auto">
          <a:xfrm>
            <a:off x="1115616" y="330944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961684"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16200000">
            <a:off x="5566482" y="411307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6" name="Rectangle: Rounded Corners 9"/>
              <p:cNvSpPr/>
              <p:nvPr/>
            </p:nvSpPr>
            <p:spPr bwMode="auto">
              <a:xfrm>
                <a:off x="4989463" y="3207577"/>
                <a:ext cx="1728192"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kumimoji="0" lang="en-US" sz="2000" b="1" i="0" u="none" strike="noStrike" cap="none" normalizeH="0" baseline="0" dirty="0">
                    <a:ln>
                      <a:noFill/>
                    </a:ln>
                    <a:solidFill>
                      <a:schemeClr val="tx1"/>
                    </a:solidFill>
                    <a:effectLst/>
                    <a:latin typeface="+mn-lt"/>
                  </a:rPr>
                  <a:t>Likelihood</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0" i="1" u="none" strike="noStrike" cap="none" normalizeH="0" baseline="0" smtClean="0">
                          <a:ln>
                            <a:noFill/>
                          </a:ln>
                          <a:solidFill>
                            <a:schemeClr val="tx1"/>
                          </a:solidFill>
                          <a:effectLst/>
                          <a:latin typeface="Cambria Math"/>
                        </a:rPr>
                        <m:t>𝑝</m:t>
                      </m:r>
                      <m:d>
                        <m:dPr>
                          <m:ctrlPr>
                            <a:rPr kumimoji="0" lang="en-US" sz="2000" b="1" i="1" u="none" strike="noStrike" cap="none" normalizeH="0" baseline="0" smtClean="0">
                              <a:ln>
                                <a:noFill/>
                              </a:ln>
                              <a:solidFill>
                                <a:schemeClr val="tx1"/>
                              </a:solidFill>
                              <a:effectLst/>
                              <a:latin typeface="Cambria Math"/>
                            </a:rPr>
                          </m:ctrlPr>
                        </m:dPr>
                        <m:e>
                          <m:r>
                            <a:rPr kumimoji="0" lang="en-US" sz="2000" b="1" i="1" u="none" strike="noStrike" cap="none" normalizeH="0" baseline="0" smtClean="0">
                              <a:ln>
                                <a:noFill/>
                              </a:ln>
                              <a:solidFill>
                                <a:schemeClr val="tx1"/>
                              </a:solidFill>
                              <a:effectLst/>
                              <a:latin typeface="Cambria Math"/>
                            </a:rPr>
                            <m:t>𝑫</m:t>
                          </m:r>
                          <m:r>
                            <a:rPr kumimoji="0" lang="en-US" sz="2000" b="1" i="0" u="none" strike="noStrike" cap="none" normalizeH="0" baseline="0" smtClean="0">
                              <a:ln>
                                <a:noFill/>
                              </a:ln>
                              <a:solidFill>
                                <a:schemeClr val="tx1"/>
                              </a:solidFill>
                              <a:effectLst/>
                              <a:latin typeface="Cambria Math"/>
                            </a:rPr>
                            <m:t>|</m:t>
                          </m:r>
                          <m:sSub>
                            <m:sSubPr>
                              <m:ctrlPr>
                                <a:rPr kumimoji="0" lang="en-US" sz="2000" b="1" i="1" u="none" strike="noStrike" cap="none" normalizeH="0" baseline="0" smtClean="0">
                                  <a:ln>
                                    <a:noFill/>
                                  </a:ln>
                                  <a:solidFill>
                                    <a:schemeClr val="tx1"/>
                                  </a:solidFill>
                                  <a:effectLst/>
                                  <a:latin typeface="Cambria Math"/>
                                </a:rPr>
                              </m:ctrlPr>
                            </m:sSubPr>
                            <m:e>
                              <m:sSub>
                                <m:sSubPr>
                                  <m:ctrlPr>
                                    <a:rPr lang="en-US" sz="2000" b="1" i="1">
                                      <a:latin typeface="Cambria Math"/>
                                    </a:rPr>
                                  </m:ctrlPr>
                                </m:sSubPr>
                                <m:e>
                                  <m:r>
                                    <a:rPr lang="en-US" sz="2000" b="1" i="1">
                                      <a:latin typeface="Cambria Math"/>
                                    </a:rPr>
                                    <m:t>𝒙</m:t>
                                  </m:r>
                                </m:e>
                                <m:sub>
                                  <m:r>
                                    <a:rPr lang="en-US" sz="2000" i="1">
                                      <a:latin typeface="Cambria Math"/>
                                    </a:rPr>
                                    <m:t>𝑚</m:t>
                                  </m:r>
                                </m:sub>
                              </m:sSub>
                              <m:r>
                                <a:rPr lang="en-US" sz="2000" b="1" i="1" smtClean="0">
                                  <a:latin typeface="Cambria Math"/>
                                </a:rPr>
                                <m:t>,</m:t>
                              </m:r>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a:rPr>
                            <m:t> </m:t>
                          </m:r>
                        </m:e>
                      </m:d>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26" name="Rectangle: Rounded Corners 9"/>
              <p:cNvSpPr>
                <a:spLocks noRot="1" noChangeAspect="1" noMove="1" noResize="1" noEditPoints="1" noAdjustHandles="1" noChangeArrowheads="1" noChangeShapeType="1" noTextEdit="1"/>
              </p:cNvSpPr>
              <p:nvPr/>
            </p:nvSpPr>
            <p:spPr bwMode="auto">
              <a:xfrm>
                <a:off x="4989463" y="3207577"/>
                <a:ext cx="1728192" cy="851817"/>
              </a:xfrm>
              <a:prstGeom prst="roundRect">
                <a:avLst/>
              </a:prstGeom>
              <a:blipFill rotWithShape="1">
                <a:blip r:embed="rId3"/>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27" name="Striped Right Arrow 26"/>
          <p:cNvSpPr/>
          <p:nvPr/>
        </p:nvSpPr>
        <p:spPr bwMode="auto">
          <a:xfrm>
            <a:off x="4197375"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 name="Rectangle 1"/>
              <p:cNvSpPr/>
              <p:nvPr/>
            </p:nvSpPr>
            <p:spPr>
              <a:xfrm>
                <a:off x="5636610" y="2057968"/>
                <a:ext cx="44755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𝑫</m:t>
                      </m:r>
                    </m:oMath>
                  </m:oMathPara>
                </a14:m>
                <a:endParaRPr lang="en-US"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5636610" y="2057968"/>
                <a:ext cx="447558" cy="400110"/>
              </a:xfrm>
              <a:prstGeom prst="rect">
                <a:avLst/>
              </a:prstGeom>
              <a:blipFill rotWithShape="1">
                <a:blip r:embed="rId4"/>
                <a:stretch>
                  <a:fillRect/>
                </a:stretch>
              </a:blipFill>
            </p:spPr>
            <p:txBody>
              <a:bodyPr/>
              <a:lstStyle/>
              <a:p>
                <a:r>
                  <a:rPr lang="en-US">
                    <a:noFill/>
                  </a:rPr>
                  <a:t> </a:t>
                </a:r>
              </a:p>
            </p:txBody>
          </p:sp>
        </mc:Fallback>
      </mc:AlternateContent>
      <p:sp>
        <p:nvSpPr>
          <p:cNvPr id="29" name="TextBox 28"/>
          <p:cNvSpPr txBox="1"/>
          <p:nvPr/>
        </p:nvSpPr>
        <p:spPr>
          <a:xfrm>
            <a:off x="3971302" y="1950984"/>
            <a:ext cx="1589856" cy="614078"/>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solidFill>
                  <a:srgbClr val="505050"/>
                </a:solidFill>
                <a:latin typeface="+mn-lt"/>
                <a:cs typeface="Franklin Gothic Book"/>
              </a:rPr>
              <a:t>Experimental</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from SETF</a:t>
            </a:r>
          </a:p>
        </p:txBody>
      </p:sp>
      <p:sp>
        <p:nvSpPr>
          <p:cNvPr id="30" name="Striped Right Arrow 29"/>
          <p:cNvSpPr/>
          <p:nvPr/>
        </p:nvSpPr>
        <p:spPr bwMode="auto">
          <a:xfrm rot="5400000">
            <a:off x="5565527" y="252890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TextBox 31"/>
          <p:cNvSpPr txBox="1"/>
          <p:nvPr/>
        </p:nvSpPr>
        <p:spPr>
          <a:xfrm>
            <a:off x="4630254" y="4867046"/>
            <a:ext cx="2448520" cy="64817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Additional</a:t>
            </a:r>
            <a:br>
              <a:rPr lang="en-US" sz="2000" kern="1000" spc="30" dirty="0">
                <a:latin typeface="+mn-lt"/>
                <a:cs typeface="Franklin Gothic Book"/>
              </a:rPr>
            </a:br>
            <a:r>
              <a:rPr lang="en-US" sz="2000" kern="1000" spc="30" dirty="0">
                <a:latin typeface="+mn-lt"/>
                <a:cs typeface="Franklin Gothic Book"/>
              </a:rPr>
              <a:t>sources of uncertainty</a:t>
            </a:r>
          </a:p>
        </p:txBody>
      </p:sp>
      <mc:AlternateContent xmlns:mc="http://schemas.openxmlformats.org/markup-compatibility/2006" xmlns:a14="http://schemas.microsoft.com/office/drawing/2010/main">
        <mc:Choice Requires="a14">
          <p:sp>
            <p:nvSpPr>
              <p:cNvPr id="4" name="Rectangle 3"/>
              <p:cNvSpPr/>
              <p:nvPr/>
            </p:nvSpPr>
            <p:spPr>
              <a:xfrm>
                <a:off x="7581255" y="3433430"/>
                <a:ext cx="123937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a:rPr>
                          </m:ctrlPr>
                        </m:sSubPr>
                        <m:e>
                          <m:r>
                            <a:rPr lang="en-US" sz="2000" b="1" i="1" smtClean="0">
                              <a:latin typeface="Cambria Math"/>
                            </a:rPr>
                            <m:t>𝑿</m:t>
                          </m:r>
                        </m:e>
                        <m:sub>
                          <m:r>
                            <a:rPr lang="en-US" sz="2000" b="0" i="1" smtClean="0">
                              <a:latin typeface="Cambria Math"/>
                            </a:rPr>
                            <m:t>𝑚</m:t>
                          </m:r>
                        </m:sub>
                      </m:sSub>
                      <m:r>
                        <a:rPr lang="en-US" sz="2000" b="1" i="1" smtClean="0">
                          <a:latin typeface="Cambria Math"/>
                        </a:rPr>
                        <m:t>|</m:t>
                      </m:r>
                      <m:r>
                        <a:rPr lang="en-US" sz="2000" b="1" i="1" smtClean="0">
                          <a:latin typeface="Cambria Math"/>
                        </a:rPr>
                        <m:t>𝑫</m:t>
                      </m:r>
                      <m:r>
                        <a:rPr lang="en-US" sz="2000" b="1" i="1" smtClean="0">
                          <a:latin typeface="Cambria Math"/>
                        </a:rPr>
                        <m:t>,</m:t>
                      </m:r>
                      <m:sSub>
                        <m:sSubPr>
                          <m:ctrlPr>
                            <a:rPr lang="en-US" sz="2000" b="1" i="1" smtClean="0">
                              <a:latin typeface="Cambria Math"/>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4" name="Rectangle 3"/>
              <p:cNvSpPr>
                <a:spLocks noRot="1" noChangeAspect="1" noMove="1" noResize="1" noEditPoints="1" noAdjustHandles="1" noChangeArrowheads="1" noChangeShapeType="1" noTextEdit="1"/>
              </p:cNvSpPr>
              <p:nvPr/>
            </p:nvSpPr>
            <p:spPr>
              <a:xfrm>
                <a:off x="7581255" y="3433430"/>
                <a:ext cx="1239378" cy="400110"/>
              </a:xfrm>
              <a:prstGeom prst="rect">
                <a:avLst/>
              </a:prstGeom>
              <a:blipFill rotWithShape="1">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251520" y="3648139"/>
                <a:ext cx="791469"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1" i="1" smtClean="0">
                              <a:latin typeface="Cambria Math"/>
                            </a:rPr>
                            <m:t>𝑿</m:t>
                          </m:r>
                        </m:e>
                        <m:sub>
                          <m:r>
                            <a:rPr lang="en-US" sz="2000" b="0" i="1" smtClean="0">
                              <a:latin typeface="Cambria Math"/>
                            </a:rPr>
                            <m:t>𝑚</m:t>
                          </m:r>
                        </m:sub>
                      </m:sSub>
                    </m:oMath>
                  </m:oMathPara>
                </a14:m>
                <a:endParaRPr lang="en-US" sz="2000" dirty="0"/>
              </a:p>
            </p:txBody>
          </p:sp>
        </mc:Choice>
        <mc:Fallback xmlns="">
          <p:sp>
            <p:nvSpPr>
              <p:cNvPr id="35" name="Rectangle 34"/>
              <p:cNvSpPr>
                <a:spLocks noRot="1" noChangeAspect="1" noMove="1" noResize="1" noEditPoints="1" noAdjustHandles="1" noChangeArrowheads="1" noChangeShapeType="1" noTextEdit="1"/>
              </p:cNvSpPr>
              <p:nvPr/>
            </p:nvSpPr>
            <p:spPr>
              <a:xfrm>
                <a:off x="251520" y="3648139"/>
                <a:ext cx="791469" cy="400110"/>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51520" y="3109395"/>
                <a:ext cx="791468"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38" name="Rectangle 37"/>
              <p:cNvSpPr>
                <a:spLocks noRot="1" noChangeAspect="1" noMove="1" noResize="1" noEditPoints="1" noAdjustHandles="1" noChangeArrowheads="1" noChangeShapeType="1" noTextEdit="1"/>
              </p:cNvSpPr>
              <p:nvPr/>
            </p:nvSpPr>
            <p:spPr>
              <a:xfrm>
                <a:off x="251520" y="3109395"/>
                <a:ext cx="791468" cy="400110"/>
              </a:xfrm>
              <a:prstGeom prst="rect">
                <a:avLst/>
              </a:prstGeom>
              <a:blipFill rotWithShape="1">
                <a:blip r:embed="rId7"/>
                <a:stretch>
                  <a:fillRect/>
                </a:stretch>
              </a:blipFill>
            </p:spPr>
            <p:txBody>
              <a:bodyPr/>
              <a:lstStyle/>
              <a:p>
                <a:r>
                  <a:rPr lang="en-US">
                    <a:noFill/>
                  </a:rPr>
                  <a:t> </a:t>
                </a:r>
              </a:p>
            </p:txBody>
          </p:sp>
        </mc:Fallback>
      </mc:AlternateContent>
      <p:sp>
        <p:nvSpPr>
          <p:cNvPr id="39" name="TextBox 38"/>
          <p:cNvSpPr txBox="1"/>
          <p:nvPr/>
        </p:nvSpPr>
        <p:spPr>
          <a:xfrm>
            <a:off x="251520" y="4170907"/>
            <a:ext cx="1857463" cy="104061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Uncertain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model parameters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(prior)</a:t>
            </a:r>
          </a:p>
        </p:txBody>
      </p:sp>
      <p:sp>
        <p:nvSpPr>
          <p:cNvPr id="40" name="TextBox 39"/>
          <p:cNvSpPr txBox="1"/>
          <p:nvPr/>
        </p:nvSpPr>
        <p:spPr>
          <a:xfrm>
            <a:off x="251520" y="2411559"/>
            <a:ext cx="1857463" cy="738422"/>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Controllable inputs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(w.r.t experiment)</a:t>
            </a:r>
          </a:p>
        </p:txBody>
      </p:sp>
      <p:sp>
        <p:nvSpPr>
          <p:cNvPr id="20" name="Isosceles Triangle 19"/>
          <p:cNvSpPr/>
          <p:nvPr/>
        </p:nvSpPr>
        <p:spPr bwMode="auto">
          <a:xfrm>
            <a:off x="6639713" y="255656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0" name="Isosceles Triangle 49"/>
          <p:cNvSpPr/>
          <p:nvPr/>
        </p:nvSpPr>
        <p:spPr bwMode="auto">
          <a:xfrm>
            <a:off x="6383891" y="301531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9" name="Isosceles Triangle 58"/>
          <p:cNvSpPr/>
          <p:nvPr/>
        </p:nvSpPr>
        <p:spPr bwMode="auto">
          <a:xfrm>
            <a:off x="8138892" y="510453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0" name="Isosceles Triangle 59"/>
          <p:cNvSpPr/>
          <p:nvPr/>
        </p:nvSpPr>
        <p:spPr bwMode="auto">
          <a:xfrm>
            <a:off x="7649037" y="621982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Isosceles Triangle 27"/>
          <p:cNvSpPr/>
          <p:nvPr/>
        </p:nvSpPr>
        <p:spPr bwMode="auto">
          <a:xfrm>
            <a:off x="980937" y="224189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Isosceles Triangle 30"/>
          <p:cNvSpPr/>
          <p:nvPr/>
        </p:nvSpPr>
        <p:spPr bwMode="auto">
          <a:xfrm>
            <a:off x="676381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3" name="Elbow Connector 32"/>
          <p:cNvCxnSpPr>
            <a:stCxn id="31" idx="0"/>
            <a:endCxn id="28" idx="0"/>
          </p:cNvCxnSpPr>
          <p:nvPr/>
        </p:nvCxnSpPr>
        <p:spPr bwMode="auto">
          <a:xfrm rot="16200000" flipH="1" flipV="1">
            <a:off x="3907681" y="-676289"/>
            <a:ext cx="53492" cy="5782877"/>
          </a:xfrm>
          <a:prstGeom prst="bentConnector3">
            <a:avLst>
              <a:gd name="adj1" fmla="val -427354"/>
            </a:avLst>
          </a:prstGeom>
          <a:solidFill>
            <a:schemeClr val="accent1"/>
          </a:solidFill>
          <a:ln w="19050" cap="flat" cmpd="sng" algn="ctr">
            <a:solidFill>
              <a:srgbClr val="505050"/>
            </a:solidFill>
            <a:prstDash val="solid"/>
            <a:round/>
            <a:headEnd type="none" w="med" len="med"/>
            <a:tailEnd type="none" w="med" len="med"/>
          </a:ln>
          <a:effectLst/>
        </p:spPr>
      </p:cxnSp>
      <p:sp>
        <p:nvSpPr>
          <p:cNvPr id="36" name="Isosceles Triangle 35"/>
          <p:cNvSpPr/>
          <p:nvPr/>
        </p:nvSpPr>
        <p:spPr bwMode="auto">
          <a:xfrm>
            <a:off x="6954673" y="218840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7" name="Isosceles Triangle 36"/>
          <p:cNvSpPr/>
          <p:nvPr/>
        </p:nvSpPr>
        <p:spPr bwMode="auto">
          <a:xfrm>
            <a:off x="891239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1" name="Elbow Connector 40"/>
          <p:cNvCxnSpPr>
            <a:stCxn id="37" idx="0"/>
            <a:endCxn id="36" idx="0"/>
          </p:cNvCxnSpPr>
          <p:nvPr/>
        </p:nvCxnSpPr>
        <p:spPr bwMode="auto">
          <a:xfrm rot="16200000" flipV="1">
            <a:off x="7995584" y="1209542"/>
            <a:ext cx="2" cy="1957721"/>
          </a:xfrm>
          <a:prstGeom prst="bentConnector3">
            <a:avLst>
              <a:gd name="adj1" fmla="val 11430100000"/>
            </a:avLst>
          </a:prstGeom>
          <a:solidFill>
            <a:schemeClr val="accent1"/>
          </a:solidFill>
          <a:ln w="19050" cap="flat" cmpd="sng" algn="ctr">
            <a:solidFill>
              <a:srgbClr val="505050"/>
            </a:solidFill>
            <a:prstDash val="solid"/>
            <a:round/>
            <a:headEnd type="none" w="med" len="med"/>
            <a:tailEnd type="none" w="med" len="med"/>
          </a:ln>
          <a:effectLst/>
        </p:spPr>
      </p:cxnSp>
      <p:sp>
        <p:nvSpPr>
          <p:cNvPr id="34" name="TextBox 33"/>
          <p:cNvSpPr txBox="1"/>
          <p:nvPr/>
        </p:nvSpPr>
        <p:spPr>
          <a:xfrm>
            <a:off x="1042997" y="1557338"/>
            <a:ext cx="5782869" cy="360462"/>
          </a:xfrm>
          <a:prstGeom prst="rect">
            <a:avLst/>
          </a:prstGeom>
          <a:solidFill>
            <a:schemeClr val="bg1">
              <a:alpha val="80000"/>
            </a:schemeClr>
          </a:solidFill>
        </p:spPr>
        <p:txBody>
          <a:bodyPr wrap="none" lIns="0" tIns="0" rIns="0" bIns="0" rtlCol="0" anchor="ctr">
            <a:noAutofit/>
          </a:bodyPr>
          <a:lstStyle/>
          <a:p>
            <a:pPr algn="ctr">
              <a:lnSpc>
                <a:spcPct val="110000"/>
              </a:lnSpc>
              <a:spcBef>
                <a:spcPts val="0"/>
              </a:spcBef>
            </a:pPr>
            <a:r>
              <a:rPr lang="en-US" sz="2400" b="1" kern="1000" spc="30" dirty="0">
                <a:latin typeface="+mn-lt"/>
                <a:cs typeface="Franklin Gothic Book"/>
              </a:rPr>
              <a:t>Formulation</a:t>
            </a:r>
          </a:p>
        </p:txBody>
      </p:sp>
      <p:sp>
        <p:nvSpPr>
          <p:cNvPr id="42" name="TextBox 41"/>
          <p:cNvSpPr txBox="1"/>
          <p:nvPr/>
        </p:nvSpPr>
        <p:spPr>
          <a:xfrm>
            <a:off x="7016725" y="1557338"/>
            <a:ext cx="1957720" cy="360462"/>
          </a:xfrm>
          <a:prstGeom prst="rect">
            <a:avLst/>
          </a:prstGeom>
          <a:solidFill>
            <a:schemeClr val="bg1">
              <a:alpha val="80000"/>
            </a:schemeClr>
          </a:solidFill>
        </p:spPr>
        <p:txBody>
          <a:bodyPr wrap="none" lIns="0" tIns="0" rIns="0" bIns="0" rtlCol="0" anchor="ctr">
            <a:noAutofit/>
          </a:bodyPr>
          <a:lstStyle/>
          <a:p>
            <a:pPr algn="ctr">
              <a:lnSpc>
                <a:spcPct val="110000"/>
              </a:lnSpc>
              <a:spcBef>
                <a:spcPts val="0"/>
              </a:spcBef>
            </a:pPr>
            <a:r>
              <a:rPr lang="en-US" sz="2400" b="1" kern="1000" spc="30" dirty="0">
                <a:latin typeface="+mn-lt"/>
                <a:cs typeface="Franklin Gothic Book"/>
              </a:rPr>
              <a:t>Computation</a:t>
            </a:r>
          </a:p>
        </p:txBody>
      </p:sp>
    </p:spTree>
    <p:extLst>
      <p:ext uri="{BB962C8B-B14F-4D97-AF65-F5344CB8AC3E}">
        <p14:creationId xmlns:p14="http://schemas.microsoft.com/office/powerpoint/2010/main" val="204693519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Formulation of Bayesian Calibration:</a:t>
            </a:r>
            <a:br>
              <a:rPr lang="en-US" dirty="0"/>
            </a:br>
            <a:r>
              <a:rPr lang="en-US" dirty="0"/>
              <a:t>True, Experimental, and Predicted Values</a:t>
            </a:r>
          </a:p>
        </p:txBody>
      </p:sp>
      <mc:AlternateContent xmlns:mc="http://schemas.openxmlformats.org/markup-compatibility/2006" xmlns:a14="http://schemas.microsoft.com/office/drawing/2010/main">
        <mc:Choice Requires="a14">
          <p:sp>
            <p:nvSpPr>
              <p:cNvPr id="4" name="TextBox 3"/>
              <p:cNvSpPr txBox="1"/>
              <p:nvPr/>
            </p:nvSpPr>
            <p:spPr>
              <a:xfrm>
                <a:off x="836277" y="2655558"/>
                <a:ext cx="6419351" cy="45720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200" b="0" i="1" kern="1000" spc="30" smtClean="0">
                              <a:latin typeface="Cambria Math"/>
                              <a:cs typeface="Franklin Gothic Book"/>
                            </a:rPr>
                          </m:ctrlPr>
                        </m:sSupPr>
                        <m:e>
                          <m:r>
                            <a:rPr lang="en-US" sz="2200" b="0" i="1" kern="1000" spc="30" smtClean="0">
                              <a:latin typeface="Cambria Math"/>
                              <a:cs typeface="Franklin Gothic Book"/>
                            </a:rPr>
                            <m:t>𝑦</m:t>
                          </m:r>
                        </m:e>
                        <m:sup>
                          <m:r>
                            <m:rPr>
                              <m:sty m:val="p"/>
                            </m:rPr>
                            <a:rPr lang="en-US" sz="2200" b="0" i="0" kern="1000" spc="30" smtClean="0">
                              <a:latin typeface="Cambria Math" panose="02040503050406030204" pitchFamily="18" charset="0"/>
                              <a:cs typeface="Franklin Gothic Book"/>
                            </a:rPr>
                            <m:t>e</m:t>
                          </m:r>
                          <m:r>
                            <m:rPr>
                              <m:sty m:val="p"/>
                            </m:rPr>
                            <a:rPr lang="en-US" sz="2200" b="0" i="0" kern="1000" spc="30" smtClean="0">
                              <a:latin typeface="Cambria Math"/>
                              <a:cs typeface="Franklin Gothic Book"/>
                            </a:rPr>
                            <m:t>xp</m:t>
                          </m:r>
                        </m:sup>
                      </m:sSup>
                      <m:d>
                        <m:dPr>
                          <m:ctrlPr>
                            <a:rPr lang="en-US" sz="2200" b="0" i="1" kern="1000" spc="30" smtClean="0">
                              <a:latin typeface="Cambria Math"/>
                              <a:cs typeface="Franklin Gothic Book"/>
                            </a:rPr>
                          </m:ctrlPr>
                        </m:dPr>
                        <m:e>
                          <m:sSub>
                            <m:sSubPr>
                              <m:ctrlPr>
                                <a:rPr lang="en-US" sz="2200" b="0" i="1" kern="1000" spc="30" smtClean="0">
                                  <a:latin typeface="Cambria Math"/>
                                </a:rPr>
                              </m:ctrlPr>
                            </m:sSubPr>
                            <m:e>
                              <m:r>
                                <a:rPr lang="en-US" sz="2200" b="1" i="1" kern="1000" spc="30" smtClean="0">
                                  <a:latin typeface="Cambria Math"/>
                                </a:rPr>
                                <m:t>𝒙</m:t>
                              </m:r>
                            </m:e>
                            <m:sub>
                              <m:r>
                                <a:rPr lang="en-US" sz="2200" b="0" i="1" kern="1000" spc="30" smtClean="0">
                                  <a:latin typeface="Cambria Math"/>
                                </a:rPr>
                                <m:t>𝑐</m:t>
                              </m:r>
                            </m:sub>
                          </m:sSub>
                          <m:r>
                            <a:rPr lang="en-US" sz="2200" b="0" i="1" kern="1000" spc="30" smtClean="0">
                              <a:latin typeface="Cambria Math"/>
                              <a:cs typeface="Franklin Gothic Book"/>
                            </a:rPr>
                            <m:t>;</m:t>
                          </m:r>
                          <m:r>
                            <a:rPr lang="en-US" sz="2200" b="0" i="1" kern="1000" spc="30" smtClean="0">
                              <a:latin typeface="Cambria Math"/>
                              <a:cs typeface="Franklin Gothic Book"/>
                            </a:rPr>
                            <m:t>𝑧</m:t>
                          </m:r>
                          <m:r>
                            <a:rPr lang="en-US" sz="2200" b="0" i="1" kern="1000" spc="30" smtClean="0">
                              <a:latin typeface="Cambria Math"/>
                              <a:cs typeface="Franklin Gothic Book"/>
                            </a:rPr>
                            <m:t>,</m:t>
                          </m:r>
                          <m:r>
                            <a:rPr lang="en-US" sz="2200" b="0" i="1" kern="1000" spc="30" smtClean="0">
                              <a:latin typeface="Cambria Math"/>
                              <a:cs typeface="Franklin Gothic Book"/>
                            </a:rPr>
                            <m:t>𝑡</m:t>
                          </m:r>
                        </m:e>
                      </m:d>
                      <m:r>
                        <a:rPr lang="en-US" sz="2200" b="0" i="1" kern="1000" spc="30" smtClean="0">
                          <a:latin typeface="Cambria Math"/>
                          <a:cs typeface="Franklin Gothic Book"/>
                        </a:rPr>
                        <m:t>=</m:t>
                      </m:r>
                      <m:sSup>
                        <m:sSupPr>
                          <m:ctrlPr>
                            <a:rPr lang="en-US" sz="2200" i="1" kern="1000" spc="30">
                              <a:latin typeface="Cambria Math"/>
                              <a:cs typeface="Franklin Gothic Book"/>
                            </a:rPr>
                          </m:ctrlPr>
                        </m:sSupPr>
                        <m:e>
                          <m:r>
                            <a:rPr lang="en-US" sz="2200" i="1" kern="1000" spc="30">
                              <a:latin typeface="Cambria Math"/>
                              <a:cs typeface="Franklin Gothic Book"/>
                            </a:rPr>
                            <m:t>𝑦</m:t>
                          </m:r>
                        </m:e>
                        <m:sup>
                          <m:r>
                            <m:rPr>
                              <m:sty m:val="p"/>
                            </m:rPr>
                            <a:rPr lang="en-US" sz="2200" b="0" i="0" kern="1000" spc="30" smtClean="0">
                              <a:latin typeface="Cambria Math" panose="02040503050406030204" pitchFamily="18" charset="0"/>
                              <a:cs typeface="Franklin Gothic Book"/>
                            </a:rPr>
                            <m:t>t</m:t>
                          </m:r>
                          <m:r>
                            <m:rPr>
                              <m:sty m:val="p"/>
                            </m:rPr>
                            <a:rPr lang="en-US" sz="2200" b="0" i="0" kern="1000" spc="30" smtClean="0">
                              <a:latin typeface="Cambria Math"/>
                              <a:cs typeface="Franklin Gothic Book"/>
                            </a:rPr>
                            <m:t>rue</m:t>
                          </m:r>
                        </m:sup>
                      </m:sSup>
                      <m:d>
                        <m:dPr>
                          <m:ctrlPr>
                            <a:rPr lang="en-US" sz="2200" i="1" kern="1000" spc="30">
                              <a:latin typeface="Cambria Math"/>
                              <a:cs typeface="Franklin Gothic Book"/>
                            </a:rPr>
                          </m:ctrlPr>
                        </m:dPr>
                        <m:e>
                          <m:sSub>
                            <m:sSubPr>
                              <m:ctrlPr>
                                <a:rPr lang="en-US" sz="2200" b="1" i="1" kern="1000" spc="30" smtClean="0">
                                  <a:latin typeface="Cambria Math"/>
                                  <a:cs typeface="Franklin Gothic Book"/>
                                </a:rPr>
                              </m:ctrlPr>
                            </m:sSubPr>
                            <m:e>
                              <m:r>
                                <a:rPr lang="en-US" sz="2200" b="1" i="1" kern="1000" spc="30" smtClean="0">
                                  <a:latin typeface="Cambria Math"/>
                                  <a:cs typeface="Franklin Gothic Book"/>
                                </a:rPr>
                                <m:t>𝒙</m:t>
                              </m:r>
                            </m:e>
                            <m:sub>
                              <m:r>
                                <a:rPr lang="en-US" sz="2200" b="0" i="1" kern="1000" spc="30" smtClean="0">
                                  <a:latin typeface="Cambria Math"/>
                                  <a:cs typeface="Franklin Gothic Book"/>
                                </a:rPr>
                                <m:t>𝑐</m:t>
                              </m:r>
                            </m:sub>
                          </m:sSub>
                          <m:r>
                            <a:rPr lang="en-US" sz="2200" i="1" kern="1000" spc="30">
                              <a:latin typeface="Cambria Math"/>
                              <a:cs typeface="Franklin Gothic Book"/>
                            </a:rPr>
                            <m:t>;</m:t>
                          </m:r>
                          <m:r>
                            <a:rPr lang="en-US" sz="2200" i="1" kern="1000" spc="30">
                              <a:latin typeface="Cambria Math"/>
                              <a:cs typeface="Franklin Gothic Book"/>
                            </a:rPr>
                            <m:t>𝑧</m:t>
                          </m:r>
                          <m:r>
                            <a:rPr lang="en-US" sz="2200" i="1" kern="1000" spc="30">
                              <a:latin typeface="Cambria Math"/>
                              <a:cs typeface="Franklin Gothic Book"/>
                            </a:rPr>
                            <m:t>,</m:t>
                          </m:r>
                          <m:r>
                            <a:rPr lang="en-US" sz="2200" i="1" kern="1000" spc="30">
                              <a:latin typeface="Cambria Math"/>
                              <a:cs typeface="Franklin Gothic Book"/>
                            </a:rPr>
                            <m:t>𝑡</m:t>
                          </m:r>
                        </m:e>
                      </m:d>
                      <m:r>
                        <a:rPr lang="en-US" sz="2200" b="0" i="1" kern="1000" spc="30" smtClean="0">
                          <a:latin typeface="Cambria Math"/>
                          <a:cs typeface="Franklin Gothic Book"/>
                        </a:rPr>
                        <m:t>+</m:t>
                      </m:r>
                      <m:r>
                        <m:rPr>
                          <m:sty m:val="p"/>
                        </m:rPr>
                        <a:rPr lang="en-US" sz="2200" b="0" i="0" kern="1000" spc="30" smtClean="0">
                          <a:latin typeface="Cambria Math"/>
                          <a:cs typeface="Franklin Gothic Book"/>
                        </a:rPr>
                        <m:t>ϵ</m:t>
                      </m:r>
                    </m:oMath>
                  </m:oMathPara>
                </a14:m>
                <a:endParaRPr lang="en-US" sz="2200" kern="1000" spc="30" dirty="0" err="1">
                  <a:latin typeface="+mn-lt"/>
                  <a:cs typeface="Franklin Gothic Book"/>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836277" y="2655558"/>
                <a:ext cx="6419351" cy="457200"/>
              </a:xfrm>
              <a:prstGeom prst="rect">
                <a:avLst/>
              </a:prstGeom>
              <a:blipFill>
                <a:blip r:embed="rId2"/>
                <a:stretch>
                  <a:fillRect l="-1519"/>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27274" y="5426562"/>
                <a:ext cx="5544926" cy="381422"/>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200" b="0" i="1" kern="1000" spc="30" smtClean="0">
                              <a:latin typeface="Cambria Math"/>
                              <a:cs typeface="Franklin Gothic Book"/>
                            </a:rPr>
                          </m:ctrlPr>
                        </m:sSupPr>
                        <m:e>
                          <m:r>
                            <a:rPr lang="en-US" sz="2200" b="0" i="1" kern="1000" spc="30" smtClean="0">
                              <a:latin typeface="Cambria Math"/>
                              <a:cs typeface="Franklin Gothic Book"/>
                            </a:rPr>
                            <m:t>𝑦</m:t>
                          </m:r>
                        </m:e>
                        <m:sup>
                          <m:r>
                            <m:rPr>
                              <m:sty m:val="p"/>
                            </m:rPr>
                            <a:rPr lang="en-US" sz="2200" b="0" i="0" kern="1000" spc="30" smtClean="0">
                              <a:latin typeface="Cambria Math" panose="02040503050406030204" pitchFamily="18" charset="0"/>
                              <a:cs typeface="Franklin Gothic Book"/>
                            </a:rPr>
                            <m:t>t</m:t>
                          </m:r>
                          <m:r>
                            <m:rPr>
                              <m:sty m:val="p"/>
                            </m:rPr>
                            <a:rPr lang="en-US" sz="2200" b="0" i="0" kern="1000" spc="30" smtClean="0">
                              <a:latin typeface="Cambria Math"/>
                              <a:cs typeface="Franklin Gothic Book"/>
                            </a:rPr>
                            <m:t>rue</m:t>
                          </m:r>
                        </m:sup>
                      </m:sSup>
                      <m:d>
                        <m:dPr>
                          <m:ctrlPr>
                            <a:rPr lang="en-US" sz="2200" b="0" i="1" kern="1000" spc="30" smtClean="0">
                              <a:latin typeface="Cambria Math"/>
                              <a:cs typeface="Franklin Gothic Book"/>
                            </a:rPr>
                          </m:ctrlPr>
                        </m:dPr>
                        <m:e>
                          <m:sSub>
                            <m:sSubPr>
                              <m:ctrlPr>
                                <a:rPr lang="en-US" sz="2200" b="1" i="1" kern="1000" spc="30" smtClean="0">
                                  <a:latin typeface="Cambria Math"/>
                                  <a:cs typeface="Franklin Gothic Book"/>
                                </a:rPr>
                              </m:ctrlPr>
                            </m:sSubPr>
                            <m:e>
                              <m:r>
                                <a:rPr lang="en-US" sz="2200" b="1" i="1" kern="1000" spc="30" smtClean="0">
                                  <a:latin typeface="Cambria Math"/>
                                  <a:cs typeface="Franklin Gothic Book"/>
                                </a:rPr>
                                <m:t>𝒙</m:t>
                              </m:r>
                            </m:e>
                            <m:sub>
                              <m:r>
                                <a:rPr lang="en-US" sz="2200" b="0" i="1" kern="1000" spc="30" smtClean="0">
                                  <a:latin typeface="Cambria Math"/>
                                  <a:cs typeface="Franklin Gothic Book"/>
                                </a:rPr>
                                <m:t>𝑐</m:t>
                              </m:r>
                            </m:sub>
                          </m:sSub>
                          <m:r>
                            <a:rPr lang="en-US" sz="2200" b="0" i="1" kern="1000" spc="30" smtClean="0">
                              <a:latin typeface="Cambria Math"/>
                              <a:cs typeface="Franklin Gothic Book"/>
                            </a:rPr>
                            <m:t>;</m:t>
                          </m:r>
                          <m:r>
                            <a:rPr lang="en-US" sz="2200" b="0" i="1" kern="1000" spc="30" smtClean="0">
                              <a:latin typeface="Cambria Math"/>
                              <a:cs typeface="Franklin Gothic Book"/>
                            </a:rPr>
                            <m:t>𝑧</m:t>
                          </m:r>
                          <m:r>
                            <a:rPr lang="en-US" sz="2200" b="0" i="1" kern="1000" spc="30" smtClean="0">
                              <a:latin typeface="Cambria Math"/>
                              <a:cs typeface="Franklin Gothic Book"/>
                            </a:rPr>
                            <m:t>,</m:t>
                          </m:r>
                          <m:r>
                            <a:rPr lang="en-US" sz="2200" b="0" i="1" kern="1000" spc="30" smtClean="0">
                              <a:latin typeface="Cambria Math"/>
                              <a:cs typeface="Franklin Gothic Book"/>
                            </a:rPr>
                            <m:t>𝑡</m:t>
                          </m:r>
                        </m:e>
                      </m:d>
                      <m:r>
                        <a:rPr lang="en-US" sz="2200" b="0" i="1" kern="1000" spc="30" smtClean="0">
                          <a:latin typeface="Cambria Math"/>
                          <a:cs typeface="Franklin Gothic Book"/>
                        </a:rPr>
                        <m:t>=</m:t>
                      </m:r>
                      <m:sSup>
                        <m:sSupPr>
                          <m:ctrlPr>
                            <a:rPr lang="en-US" sz="2200" i="1" kern="1000" spc="30">
                              <a:latin typeface="Cambria Math"/>
                              <a:cs typeface="Franklin Gothic Book"/>
                            </a:rPr>
                          </m:ctrlPr>
                        </m:sSupPr>
                        <m:e>
                          <m:r>
                            <a:rPr lang="en-US" sz="2200" i="1" kern="1000" spc="30">
                              <a:latin typeface="Cambria Math"/>
                              <a:cs typeface="Franklin Gothic Book"/>
                            </a:rPr>
                            <m:t>𝑦</m:t>
                          </m:r>
                        </m:e>
                        <m:sup>
                          <m:r>
                            <m:rPr>
                              <m:sty m:val="p"/>
                            </m:rPr>
                            <a:rPr lang="en-US" sz="2200" b="0" i="0" kern="1000" spc="30" smtClean="0">
                              <a:latin typeface="Cambria Math"/>
                              <a:cs typeface="Franklin Gothic Book"/>
                            </a:rPr>
                            <m:t>M</m:t>
                          </m:r>
                        </m:sup>
                      </m:sSup>
                      <m:d>
                        <m:dPr>
                          <m:ctrlPr>
                            <a:rPr lang="en-US" sz="2200" i="1" kern="1000" spc="30">
                              <a:latin typeface="Cambria Math"/>
                              <a:cs typeface="Franklin Gothic Book"/>
                            </a:rPr>
                          </m:ctrlPr>
                        </m:dPr>
                        <m:e>
                          <m:sSub>
                            <m:sSubPr>
                              <m:ctrlPr>
                                <a:rPr lang="en-US" sz="2200" b="0" i="1" kern="1000" spc="30" smtClean="0">
                                  <a:latin typeface="Cambria Math"/>
                                </a:rPr>
                              </m:ctrlPr>
                            </m:sSubPr>
                            <m:e>
                              <m:r>
                                <a:rPr lang="en-US" sz="2200" b="1" i="1" kern="1000" spc="30" smtClean="0">
                                  <a:latin typeface="Cambria Math"/>
                                </a:rPr>
                                <m:t>𝒙</m:t>
                              </m:r>
                            </m:e>
                            <m:sub>
                              <m:r>
                                <a:rPr lang="en-US" sz="2200" b="0" i="1" kern="1000" spc="30" smtClean="0">
                                  <a:latin typeface="Cambria Math"/>
                                </a:rPr>
                                <m:t>𝑐</m:t>
                              </m:r>
                            </m:sub>
                          </m:sSub>
                          <m:r>
                            <a:rPr lang="en-US" sz="2200" i="1" kern="1000" spc="30">
                              <a:latin typeface="Cambria Math"/>
                              <a:cs typeface="Franklin Gothic Book"/>
                            </a:rPr>
                            <m:t>,</m:t>
                          </m:r>
                          <m:sSub>
                            <m:sSubPr>
                              <m:ctrlPr>
                                <a:rPr lang="en-US" sz="2200" b="0" i="1" kern="1000" spc="30" smtClean="0">
                                  <a:latin typeface="Cambria Math"/>
                                </a:rPr>
                              </m:ctrlPr>
                            </m:sSubPr>
                            <m:e>
                              <m:r>
                                <a:rPr lang="en-US" sz="2200" b="1" i="1" kern="1000" spc="30" smtClean="0">
                                  <a:latin typeface="Cambria Math"/>
                                </a:rPr>
                                <m:t>𝒙</m:t>
                              </m:r>
                            </m:e>
                            <m:sub>
                              <m:r>
                                <a:rPr lang="en-US" sz="2200" b="0" i="1" kern="1000" spc="30" smtClean="0">
                                  <a:latin typeface="Cambria Math"/>
                                </a:rPr>
                                <m:t>𝑚</m:t>
                              </m:r>
                            </m:sub>
                          </m:sSub>
                          <m:r>
                            <a:rPr lang="en-US" sz="2200" i="1" kern="1000" spc="30">
                              <a:latin typeface="Cambria Math"/>
                              <a:cs typeface="Franklin Gothic Book"/>
                            </a:rPr>
                            <m:t>;</m:t>
                          </m:r>
                          <m:r>
                            <a:rPr lang="en-US" sz="2200" i="1" kern="1000" spc="30">
                              <a:latin typeface="Cambria Math"/>
                              <a:cs typeface="Franklin Gothic Book"/>
                            </a:rPr>
                            <m:t>𝑧</m:t>
                          </m:r>
                          <m:r>
                            <a:rPr lang="en-US" sz="2200" i="1" kern="1000" spc="30">
                              <a:latin typeface="Cambria Math"/>
                              <a:cs typeface="Franklin Gothic Book"/>
                            </a:rPr>
                            <m:t>,</m:t>
                          </m:r>
                          <m:r>
                            <a:rPr lang="en-US" sz="2200" i="1" kern="1000" spc="30">
                              <a:latin typeface="Cambria Math"/>
                              <a:cs typeface="Franklin Gothic Book"/>
                            </a:rPr>
                            <m:t>𝑡</m:t>
                          </m:r>
                        </m:e>
                      </m:d>
                      <m:r>
                        <a:rPr lang="en-US" sz="2200" b="0" i="1" kern="1000" spc="30" smtClean="0">
                          <a:latin typeface="Cambria Math"/>
                          <a:cs typeface="Franklin Gothic Book"/>
                        </a:rPr>
                        <m:t>+</m:t>
                      </m:r>
                      <m:r>
                        <a:rPr lang="en-US" sz="2200" b="0" i="1" kern="1000" spc="30" smtClean="0">
                          <a:latin typeface="Cambria Math"/>
                          <a:cs typeface="Franklin Gothic Book"/>
                        </a:rPr>
                        <m:t>𝛿</m:t>
                      </m:r>
                      <m:d>
                        <m:dPr>
                          <m:ctrlPr>
                            <a:rPr lang="en-US" sz="2200" b="0" i="1" kern="1000" spc="30" smtClean="0">
                              <a:latin typeface="Cambria Math"/>
                              <a:cs typeface="Franklin Gothic Book"/>
                            </a:rPr>
                          </m:ctrlPr>
                        </m:dPr>
                        <m:e>
                          <m:sSub>
                            <m:sSubPr>
                              <m:ctrlPr>
                                <a:rPr lang="en-US" sz="2200" b="0" i="1" kern="1000" spc="30" smtClean="0">
                                  <a:latin typeface="Cambria Math"/>
                                </a:rPr>
                              </m:ctrlPr>
                            </m:sSubPr>
                            <m:e>
                              <m:r>
                                <a:rPr lang="en-US" sz="2200" b="1" i="1" kern="1000" spc="30" smtClean="0">
                                  <a:latin typeface="Cambria Math"/>
                                </a:rPr>
                                <m:t>𝒙</m:t>
                              </m:r>
                            </m:e>
                            <m:sub>
                              <m:r>
                                <a:rPr lang="en-US" sz="2200" b="0" i="1" kern="1000" spc="30" smtClean="0">
                                  <a:latin typeface="Cambria Math"/>
                                </a:rPr>
                                <m:t>𝑐</m:t>
                              </m:r>
                            </m:sub>
                          </m:sSub>
                          <m:r>
                            <a:rPr lang="en-US" sz="2200" b="0" i="1" kern="1000" spc="30" smtClean="0">
                              <a:latin typeface="Cambria Math" panose="02040503050406030204" pitchFamily="18" charset="0"/>
                            </a:rPr>
                            <m:t>;</m:t>
                          </m:r>
                          <m:r>
                            <a:rPr lang="en-US" sz="2200" b="0" i="1" kern="1000" spc="30" smtClean="0">
                              <a:latin typeface="Cambria Math" panose="02040503050406030204" pitchFamily="18" charset="0"/>
                            </a:rPr>
                            <m:t>𝑧</m:t>
                          </m:r>
                          <m:r>
                            <a:rPr lang="en-US" sz="2200" b="0" i="1" kern="1000" spc="30" smtClean="0">
                              <a:latin typeface="Cambria Math" panose="02040503050406030204" pitchFamily="18" charset="0"/>
                            </a:rPr>
                            <m:t>,</m:t>
                          </m:r>
                          <m:r>
                            <a:rPr lang="en-US" sz="2200" b="0" i="1" kern="1000" spc="30" smtClean="0">
                              <a:latin typeface="Cambria Math" panose="02040503050406030204" pitchFamily="18" charset="0"/>
                            </a:rPr>
                            <m:t>𝑡</m:t>
                          </m:r>
                        </m:e>
                      </m:d>
                    </m:oMath>
                  </m:oMathPara>
                </a14:m>
                <a:endParaRPr lang="en-US" sz="2200" kern="1000" spc="30" dirty="0" err="1">
                  <a:latin typeface="+mn-lt"/>
                  <a:cs typeface="Franklin Gothic Book"/>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27274" y="5426562"/>
                <a:ext cx="5544926" cy="381422"/>
              </a:xfrm>
              <a:prstGeom prst="rect">
                <a:avLst/>
              </a:prstGeom>
              <a:blipFill>
                <a:blip r:embed="rId3"/>
                <a:stretch>
                  <a:fillRect l="-1870" b="-15873"/>
                </a:stretch>
              </a:blipFill>
            </p:spPr>
            <p:txBody>
              <a:bodyPr/>
              <a:lstStyle/>
              <a:p>
                <a:r>
                  <a:rPr lang="en-VI">
                    <a:noFill/>
                  </a:rPr>
                  <a:t> </a:t>
                </a:r>
              </a:p>
            </p:txBody>
          </p:sp>
        </mc:Fallback>
      </mc:AlternateContent>
      <p:sp>
        <p:nvSpPr>
          <p:cNvPr id="7" name="Rectangle 6"/>
          <p:cNvSpPr/>
          <p:nvPr/>
        </p:nvSpPr>
        <p:spPr>
          <a:xfrm>
            <a:off x="4584075" y="4865564"/>
            <a:ext cx="1103187" cy="338554"/>
          </a:xfrm>
          <a:prstGeom prst="rect">
            <a:avLst/>
          </a:prstGeom>
        </p:spPr>
        <p:txBody>
          <a:bodyPr wrap="none">
            <a:spAutoFit/>
          </a:bodyPr>
          <a:lstStyle/>
          <a:p>
            <a:r>
              <a:rPr lang="en-US" dirty="0">
                <a:solidFill>
                  <a:srgbClr val="505050"/>
                </a:solidFill>
                <a:latin typeface="+mn-lt"/>
              </a:rPr>
              <a:t>Model bias</a:t>
            </a:r>
            <a:endParaRPr lang="en-US" b="1" dirty="0">
              <a:solidFill>
                <a:srgbClr val="505050"/>
              </a:solidFill>
              <a:latin typeface="+mn-lt"/>
            </a:endParaRPr>
          </a:p>
        </p:txBody>
      </p:sp>
      <mc:AlternateContent xmlns:mc="http://schemas.openxmlformats.org/markup-compatibility/2006" xmlns:a14="http://schemas.microsoft.com/office/drawing/2010/main">
        <mc:Choice Requires="a14">
          <p:sp>
            <p:nvSpPr>
              <p:cNvPr id="8" name="Rectangle 7"/>
              <p:cNvSpPr/>
              <p:nvPr/>
            </p:nvSpPr>
            <p:spPr>
              <a:xfrm>
                <a:off x="683258" y="1556792"/>
                <a:ext cx="8209221" cy="400110"/>
              </a:xfrm>
              <a:prstGeom prst="rect">
                <a:avLst/>
              </a:prstGeom>
            </p:spPr>
            <p:txBody>
              <a:bodyPr wrap="square">
                <a:spAutoFit/>
              </a:bodyPr>
              <a:lstStyle/>
              <a:p>
                <a:pPr marL="342900" indent="-342900">
                  <a:buFont typeface="Arial" panose="020B0604020202020204" pitchFamily="34" charset="0"/>
                  <a:buChar char="•"/>
                </a:pPr>
                <a:r>
                  <a:rPr lang="en-US" sz="2000" dirty="0">
                    <a:latin typeface="+mn-lt"/>
                  </a:rPr>
                  <a:t>Experimental data </a:t>
                </a:r>
                <a14:m>
                  <m:oMath xmlns:m="http://schemas.openxmlformats.org/officeDocument/2006/math">
                    <m:sSup>
                      <m:sSupPr>
                        <m:ctrlPr>
                          <a:rPr lang="en-US" sz="2000" b="0" i="1" smtClean="0">
                            <a:latin typeface="Cambria Math"/>
                          </a:rPr>
                        </m:ctrlPr>
                      </m:sSupPr>
                      <m:e>
                        <m:r>
                          <a:rPr lang="en-US" sz="2000" b="0" i="1" smtClean="0">
                            <a:latin typeface="Cambria Math"/>
                          </a:rPr>
                          <m:t>𝑦</m:t>
                        </m:r>
                      </m:e>
                      <m:sup>
                        <m:r>
                          <m:rPr>
                            <m:sty m:val="p"/>
                          </m:rPr>
                          <a:rPr lang="en-US" sz="2000" b="0" i="0" smtClean="0">
                            <a:latin typeface="Cambria Math"/>
                          </a:rPr>
                          <m:t>exp</m:t>
                        </m:r>
                      </m:sup>
                    </m:sSup>
                    <m:r>
                      <a:rPr lang="en-US" sz="2000" b="0" i="1" smtClean="0">
                        <a:latin typeface="Cambria Math"/>
                      </a:rPr>
                      <m:t> </m:t>
                    </m:r>
                  </m:oMath>
                </a14:m>
                <a:r>
                  <a:rPr lang="en-US" sz="2000" dirty="0">
                    <a:latin typeface="+mn-lt"/>
                  </a:rPr>
                  <a:t>is a distorted observation of the true value</a:t>
                </a:r>
              </a:p>
            </p:txBody>
          </p:sp>
        </mc:Choice>
        <mc:Fallback xmlns="">
          <p:sp>
            <p:nvSpPr>
              <p:cNvPr id="8" name="Rectangle 7"/>
              <p:cNvSpPr>
                <a:spLocks noRot="1" noChangeAspect="1" noMove="1" noResize="1" noEditPoints="1" noAdjustHandles="1" noChangeArrowheads="1" noChangeShapeType="1" noTextEdit="1"/>
              </p:cNvSpPr>
              <p:nvPr/>
            </p:nvSpPr>
            <p:spPr>
              <a:xfrm>
                <a:off x="683258" y="1556792"/>
                <a:ext cx="8209221" cy="400110"/>
              </a:xfrm>
              <a:prstGeom prst="rect">
                <a:avLst/>
              </a:prstGeom>
              <a:blipFill>
                <a:blip r:embed="rId4"/>
                <a:stretch>
                  <a:fillRect l="-668" t="-7576" b="-25758"/>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92261" y="4152379"/>
                <a:ext cx="7480139" cy="405624"/>
              </a:xfrm>
              <a:prstGeom prst="rect">
                <a:avLst/>
              </a:prstGeom>
            </p:spPr>
            <p:txBody>
              <a:bodyPr wrap="square">
                <a:spAutoFit/>
              </a:bodyPr>
              <a:lstStyle/>
              <a:p>
                <a:pPr marL="342900" indent="-342900">
                  <a:buFont typeface="Arial" panose="020B0604020202020204" pitchFamily="34" charset="0"/>
                  <a:buChar char="•"/>
                </a:pPr>
                <a:r>
                  <a:rPr lang="en-US" sz="2000" dirty="0">
                    <a:latin typeface="+mn-lt"/>
                  </a:rPr>
                  <a:t>Model prediction </a:t>
                </a:r>
                <a14:m>
                  <m:oMath xmlns:m="http://schemas.openxmlformats.org/officeDocument/2006/math">
                    <m:sSup>
                      <m:sSupPr>
                        <m:ctrlPr>
                          <a:rPr lang="en-US" sz="2000" i="1" kern="1000" spc="30">
                            <a:latin typeface="Cambria Math"/>
                            <a:cs typeface="Franklin Gothic Book"/>
                          </a:rPr>
                        </m:ctrlPr>
                      </m:sSupPr>
                      <m:e>
                        <m:r>
                          <a:rPr lang="en-US" sz="2000" i="1" kern="1000" spc="30">
                            <a:latin typeface="Cambria Math"/>
                            <a:cs typeface="Franklin Gothic Book"/>
                          </a:rPr>
                          <m:t>𝑦</m:t>
                        </m:r>
                      </m:e>
                      <m:sup>
                        <m:r>
                          <m:rPr>
                            <m:sty m:val="p"/>
                          </m:rPr>
                          <a:rPr lang="en-US" sz="2000" kern="1000" spc="30">
                            <a:latin typeface="Cambria Math"/>
                            <a:cs typeface="Franklin Gothic Book"/>
                          </a:rPr>
                          <m:t>M</m:t>
                        </m:r>
                      </m:sup>
                    </m:sSup>
                  </m:oMath>
                </a14:m>
                <a:r>
                  <a:rPr lang="en-US" sz="2000" dirty="0">
                    <a:latin typeface="+mn-lt"/>
                  </a:rPr>
                  <a:t> is a imperfect prediction</a:t>
                </a:r>
                <a:r>
                  <a:rPr lang="en-US" sz="2000" b="1" dirty="0">
                    <a:latin typeface="+mn-lt"/>
                  </a:rPr>
                  <a:t> </a:t>
                </a:r>
                <a:r>
                  <a:rPr lang="en-US" sz="2000" dirty="0">
                    <a:latin typeface="+mn-lt"/>
                  </a:rPr>
                  <a:t>of the true value</a:t>
                </a:r>
              </a:p>
            </p:txBody>
          </p:sp>
        </mc:Choice>
        <mc:Fallback xmlns="">
          <p:sp>
            <p:nvSpPr>
              <p:cNvPr id="9" name="Rectangle 8"/>
              <p:cNvSpPr>
                <a:spLocks noRot="1" noChangeAspect="1" noMove="1" noResize="1" noEditPoints="1" noAdjustHandles="1" noChangeArrowheads="1" noChangeShapeType="1" noTextEdit="1"/>
              </p:cNvSpPr>
              <p:nvPr/>
            </p:nvSpPr>
            <p:spPr>
              <a:xfrm>
                <a:off x="692261" y="4152379"/>
                <a:ext cx="7480139" cy="405624"/>
              </a:xfrm>
              <a:prstGeom prst="rect">
                <a:avLst/>
              </a:prstGeom>
              <a:blipFill>
                <a:blip r:embed="rId5"/>
                <a:stretch>
                  <a:fillRect l="-733" t="-5970" b="-25373"/>
                </a:stretch>
              </a:blipFill>
            </p:spPr>
            <p:txBody>
              <a:bodyPr/>
              <a:lstStyle/>
              <a:p>
                <a:r>
                  <a:rPr lang="en-VI">
                    <a:noFill/>
                  </a:rPr>
                  <a:t> </a:t>
                </a:r>
              </a:p>
            </p:txBody>
          </p:sp>
        </mc:Fallback>
      </mc:AlternateContent>
      <p:cxnSp>
        <p:nvCxnSpPr>
          <p:cNvPr id="10" name="Straight Connector 9"/>
          <p:cNvCxnSpPr>
            <a:stCxn id="16" idx="2"/>
          </p:cNvCxnSpPr>
          <p:nvPr/>
        </p:nvCxnSpPr>
        <p:spPr bwMode="auto">
          <a:xfrm>
            <a:off x="4810098" y="2430180"/>
            <a:ext cx="0" cy="233933"/>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1" name="Rectangle 10"/>
          <p:cNvSpPr/>
          <p:nvPr/>
        </p:nvSpPr>
        <p:spPr>
          <a:xfrm>
            <a:off x="683568" y="3324182"/>
            <a:ext cx="2808312" cy="646331"/>
          </a:xfrm>
          <a:prstGeom prst="rect">
            <a:avLst/>
          </a:prstGeom>
        </p:spPr>
        <p:txBody>
          <a:bodyPr wrap="square">
            <a:spAutoFit/>
          </a:bodyPr>
          <a:lstStyle/>
          <a:p>
            <a:r>
              <a:rPr lang="en-US" sz="1800" dirty="0">
                <a:solidFill>
                  <a:srgbClr val="505050"/>
                </a:solidFill>
                <a:latin typeface="+mn-lt"/>
              </a:rPr>
              <a:t>Controlled variables </a:t>
            </a:r>
            <a:br>
              <a:rPr lang="en-US" sz="1800" dirty="0">
                <a:solidFill>
                  <a:srgbClr val="505050"/>
                </a:solidFill>
                <a:latin typeface="+mn-lt"/>
              </a:rPr>
            </a:br>
            <a:r>
              <a:rPr lang="en-US" sz="1800" dirty="0">
                <a:solidFill>
                  <a:srgbClr val="505050"/>
                </a:solidFill>
                <a:latin typeface="+mn-lt"/>
              </a:rPr>
              <a:t>(e.g., pressure, heat flux)</a:t>
            </a:r>
          </a:p>
        </p:txBody>
      </p:sp>
      <p:sp>
        <p:nvSpPr>
          <p:cNvPr id="12" name="Rectangle 11"/>
          <p:cNvSpPr/>
          <p:nvPr/>
        </p:nvSpPr>
        <p:spPr>
          <a:xfrm>
            <a:off x="1052301" y="2060848"/>
            <a:ext cx="2367571" cy="369332"/>
          </a:xfrm>
          <a:prstGeom prst="rect">
            <a:avLst/>
          </a:prstGeom>
        </p:spPr>
        <p:txBody>
          <a:bodyPr wrap="square">
            <a:spAutoFit/>
          </a:bodyPr>
          <a:lstStyle/>
          <a:p>
            <a:r>
              <a:rPr lang="en-US" sz="1800" dirty="0">
                <a:solidFill>
                  <a:srgbClr val="505050"/>
                </a:solidFill>
                <a:latin typeface="+mn-lt"/>
              </a:rPr>
              <a:t>multi-dimensional data</a:t>
            </a:r>
          </a:p>
        </p:txBody>
      </p:sp>
      <p:cxnSp>
        <p:nvCxnSpPr>
          <p:cNvPr id="15" name="Straight Connector 14"/>
          <p:cNvCxnSpPr/>
          <p:nvPr/>
        </p:nvCxnSpPr>
        <p:spPr bwMode="auto">
          <a:xfrm>
            <a:off x="1579115" y="3112758"/>
            <a:ext cx="0" cy="27141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6" name="Rectangle 15"/>
          <p:cNvSpPr/>
          <p:nvPr/>
        </p:nvSpPr>
        <p:spPr>
          <a:xfrm>
            <a:off x="3779912" y="2060848"/>
            <a:ext cx="2060372" cy="369332"/>
          </a:xfrm>
          <a:prstGeom prst="rect">
            <a:avLst/>
          </a:prstGeom>
        </p:spPr>
        <p:txBody>
          <a:bodyPr wrap="none">
            <a:spAutoFit/>
          </a:bodyPr>
          <a:lstStyle/>
          <a:p>
            <a:r>
              <a:rPr lang="en-US" sz="1800" dirty="0">
                <a:solidFill>
                  <a:srgbClr val="505050"/>
                </a:solidFill>
                <a:latin typeface="+mn-lt"/>
              </a:rPr>
              <a:t>measurement error,</a:t>
            </a:r>
            <a:endParaRPr lang="en-US" sz="1800" b="1" dirty="0">
              <a:solidFill>
                <a:srgbClr val="505050"/>
              </a:solidFill>
              <a:latin typeface="+mn-lt"/>
            </a:endParaRPr>
          </a:p>
        </p:txBody>
      </p:sp>
      <p:cxnSp>
        <p:nvCxnSpPr>
          <p:cNvPr id="18" name="Straight Connector 17"/>
          <p:cNvCxnSpPr/>
          <p:nvPr/>
        </p:nvCxnSpPr>
        <p:spPr bwMode="auto">
          <a:xfrm>
            <a:off x="2915816" y="5219507"/>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9" name="Rectangle 18"/>
          <p:cNvSpPr/>
          <p:nvPr/>
        </p:nvSpPr>
        <p:spPr>
          <a:xfrm>
            <a:off x="2020827" y="4850175"/>
            <a:ext cx="1777153" cy="369332"/>
          </a:xfrm>
          <a:prstGeom prst="rect">
            <a:avLst/>
          </a:prstGeom>
        </p:spPr>
        <p:txBody>
          <a:bodyPr wrap="none">
            <a:spAutoFit/>
          </a:bodyPr>
          <a:lstStyle/>
          <a:p>
            <a:r>
              <a:rPr lang="en-US" sz="1800" dirty="0">
                <a:solidFill>
                  <a:srgbClr val="505050"/>
                </a:solidFill>
                <a:latin typeface="+mn-lt"/>
              </a:rPr>
              <a:t>Computer model</a:t>
            </a:r>
            <a:endParaRPr lang="en-US" sz="1800" b="1" dirty="0">
              <a:solidFill>
                <a:srgbClr val="505050"/>
              </a:solidFill>
              <a:latin typeface="+mn-lt"/>
            </a:endParaRPr>
          </a:p>
        </p:txBody>
      </p:sp>
      <mc:AlternateContent xmlns:mc="http://schemas.openxmlformats.org/markup-compatibility/2006" xmlns:a14="http://schemas.microsoft.com/office/drawing/2010/main">
        <mc:Choice Requires="a14">
          <p:sp>
            <p:nvSpPr>
              <p:cNvPr id="20" name="Rectangle 19"/>
              <p:cNvSpPr/>
              <p:nvPr/>
            </p:nvSpPr>
            <p:spPr>
              <a:xfrm>
                <a:off x="6516216" y="5077633"/>
                <a:ext cx="2376264" cy="1015663"/>
              </a:xfrm>
              <a:prstGeom prst="rect">
                <a:avLst/>
              </a:prstGeom>
              <a:noFill/>
            </p:spPr>
            <p:txBody>
              <a:bodyPr wrap="square">
                <a:spAutoFit/>
              </a:bodyPr>
              <a:lstStyle/>
              <a:p>
                <a:r>
                  <a:rPr lang="en-US" sz="2000" dirty="0">
                    <a:latin typeface="+mn-lt"/>
                  </a:rPr>
                  <a:t>Given </a:t>
                </a:r>
                <a14:m>
                  <m:oMath xmlns:m="http://schemas.openxmlformats.org/officeDocument/2006/math">
                    <m:sSup>
                      <m:sSupPr>
                        <m:ctrlPr>
                          <a:rPr lang="en-US" sz="2000" i="1" kern="1000" spc="30">
                            <a:latin typeface="Cambria Math"/>
                            <a:cs typeface="Franklin Gothic Book"/>
                          </a:rPr>
                        </m:ctrlPr>
                      </m:sSupPr>
                      <m:e>
                        <m:r>
                          <a:rPr lang="en-US" sz="2000" b="0" i="1" kern="1000" spc="30">
                            <a:latin typeface="Cambria Math"/>
                            <a:cs typeface="Franklin Gothic Book"/>
                          </a:rPr>
                          <m:t>𝑦</m:t>
                        </m:r>
                      </m:e>
                      <m:sup>
                        <m:r>
                          <a:rPr lang="en-US" sz="2000" b="0" i="1" kern="1000" spc="30">
                            <a:latin typeface="Cambria Math" panose="02040503050406030204" pitchFamily="18" charset="0"/>
                            <a:cs typeface="Franklin Gothic Book"/>
                          </a:rPr>
                          <m:t>𝑒</m:t>
                        </m:r>
                        <m:r>
                          <a:rPr lang="en-US" sz="2000" b="0" i="1" kern="1000" spc="30">
                            <a:latin typeface="Cambria Math"/>
                            <a:cs typeface="Franklin Gothic Book"/>
                          </a:rPr>
                          <m:t>𝑥𝑝</m:t>
                        </m:r>
                      </m:sup>
                    </m:sSup>
                    <m:d>
                      <m:dPr>
                        <m:ctrlPr>
                          <a:rPr lang="en-US" sz="2000" i="1" kern="1000" spc="30">
                            <a:latin typeface="Cambria Math"/>
                            <a:cs typeface="Franklin Gothic Book"/>
                          </a:rPr>
                        </m:ctrlPr>
                      </m:dPr>
                      <m:e>
                        <m:sSub>
                          <m:sSubPr>
                            <m:ctrlPr>
                              <a:rPr lang="en-US" sz="2000" b="0" i="1" kern="1000" spc="30" smtClean="0">
                                <a:latin typeface="Cambria Math"/>
                              </a:rPr>
                            </m:ctrlPr>
                          </m:sSubPr>
                          <m:e>
                            <m:r>
                              <a:rPr lang="en-US" sz="2000" b="1" i="1" kern="1000" spc="30" smtClean="0">
                                <a:latin typeface="Cambria Math"/>
                              </a:rPr>
                              <m:t>𝒙</m:t>
                            </m:r>
                          </m:e>
                          <m:sub>
                            <m:r>
                              <a:rPr lang="en-US" sz="2000" b="0" i="1" kern="1000" spc="30" smtClean="0">
                                <a:latin typeface="Cambria Math"/>
                              </a:rPr>
                              <m:t>𝑐</m:t>
                            </m:r>
                          </m:sub>
                        </m:sSub>
                        <m:r>
                          <a:rPr lang="en-US" sz="2000" b="0" i="1" kern="1000" spc="30">
                            <a:latin typeface="Cambria Math"/>
                            <a:cs typeface="Franklin Gothic Book"/>
                          </a:rPr>
                          <m:t>;</m:t>
                        </m:r>
                        <m:r>
                          <a:rPr lang="en-US" sz="2000" b="0" i="1" kern="1000" spc="30">
                            <a:latin typeface="Cambria Math"/>
                            <a:cs typeface="Franklin Gothic Book"/>
                          </a:rPr>
                          <m:t>𝑧</m:t>
                        </m:r>
                        <m:r>
                          <a:rPr lang="en-US" sz="2000" b="0" i="1" kern="1000" spc="30">
                            <a:latin typeface="Cambria Math"/>
                            <a:cs typeface="Franklin Gothic Book"/>
                          </a:rPr>
                          <m:t>,</m:t>
                        </m:r>
                        <m:r>
                          <a:rPr lang="en-US" sz="2000" b="0" i="1" kern="1000" spc="30">
                            <a:latin typeface="Cambria Math"/>
                            <a:cs typeface="Franklin Gothic Book"/>
                          </a:rPr>
                          <m:t>𝑡</m:t>
                        </m:r>
                      </m:e>
                    </m:d>
                  </m:oMath>
                </a14:m>
                <a:r>
                  <a:rPr lang="en-US" sz="2000" dirty="0">
                    <a:latin typeface="+mn-lt"/>
                  </a:rPr>
                  <a:t>,</a:t>
                </a:r>
                <a:br>
                  <a:rPr lang="en-US" sz="2000" dirty="0">
                    <a:latin typeface="+mn-lt"/>
                  </a:rPr>
                </a:br>
                <a:r>
                  <a:rPr lang="en-US" sz="2000" dirty="0">
                    <a:latin typeface="+mn-lt"/>
                  </a:rPr>
                  <a:t>what is the range of consistent </a:t>
                </a:r>
                <a14:m>
                  <m:oMath xmlns:m="http://schemas.openxmlformats.org/officeDocument/2006/math">
                    <m:sSub>
                      <m:sSubPr>
                        <m:ctrlPr>
                          <a:rPr lang="en-US" sz="2000" i="1" kern="1000" spc="30" smtClean="0">
                            <a:latin typeface="Cambria Math"/>
                          </a:rPr>
                        </m:ctrlPr>
                      </m:sSubPr>
                      <m:e>
                        <m:r>
                          <a:rPr lang="en-US" sz="2000" b="1" i="1" kern="1000" spc="30" smtClean="0">
                            <a:latin typeface="Cambria Math"/>
                          </a:rPr>
                          <m:t>𝒙</m:t>
                        </m:r>
                      </m:e>
                      <m:sub>
                        <m:r>
                          <a:rPr lang="en-US" sz="2000" b="0" i="1" kern="1000" spc="30" smtClean="0">
                            <a:latin typeface="Cambria Math"/>
                          </a:rPr>
                          <m:t>𝑚</m:t>
                        </m:r>
                      </m:sub>
                    </m:sSub>
                  </m:oMath>
                </a14:m>
                <a:r>
                  <a:rPr lang="en-US" sz="2000" dirty="0">
                    <a:latin typeface="+mn-lt"/>
                  </a:rPr>
                  <a:t>?</a:t>
                </a:r>
              </a:p>
            </p:txBody>
          </p:sp>
        </mc:Choice>
        <mc:Fallback xmlns="">
          <p:sp>
            <p:nvSpPr>
              <p:cNvPr id="20" name="Rectangle 19"/>
              <p:cNvSpPr>
                <a:spLocks noRot="1" noChangeAspect="1" noMove="1" noResize="1" noEditPoints="1" noAdjustHandles="1" noChangeArrowheads="1" noChangeShapeType="1" noTextEdit="1"/>
              </p:cNvSpPr>
              <p:nvPr/>
            </p:nvSpPr>
            <p:spPr>
              <a:xfrm>
                <a:off x="6516216" y="5077633"/>
                <a:ext cx="2376264" cy="1015663"/>
              </a:xfrm>
              <a:prstGeom prst="rect">
                <a:avLst/>
              </a:prstGeom>
              <a:blipFill>
                <a:blip r:embed="rId6"/>
                <a:stretch>
                  <a:fillRect l="-2821" t="-3593" r="-256" b="-9581"/>
                </a:stretch>
              </a:blipFill>
            </p:spPr>
            <p:txBody>
              <a:bodyPr/>
              <a:lstStyle/>
              <a:p>
                <a:r>
                  <a:rPr lang="en-VI">
                    <a:noFill/>
                  </a:rPr>
                  <a:t> </a:t>
                </a:r>
              </a:p>
            </p:txBody>
          </p:sp>
        </mc:Fallback>
      </mc:AlternateContent>
      <p:cxnSp>
        <p:nvCxnSpPr>
          <p:cNvPr id="23" name="Straight Connector 22"/>
          <p:cNvCxnSpPr/>
          <p:nvPr/>
        </p:nvCxnSpPr>
        <p:spPr bwMode="auto">
          <a:xfrm>
            <a:off x="2051050" y="2421625"/>
            <a:ext cx="0" cy="233933"/>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25" name="Straight Connector 24"/>
          <p:cNvCxnSpPr/>
          <p:nvPr/>
        </p:nvCxnSpPr>
        <p:spPr bwMode="auto">
          <a:xfrm>
            <a:off x="5135669" y="5219506"/>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26" name="Straight Connector 25"/>
          <p:cNvCxnSpPr/>
          <p:nvPr/>
        </p:nvCxnSpPr>
        <p:spPr bwMode="auto">
          <a:xfrm>
            <a:off x="3803558" y="5853000"/>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27" name="Rectangle 26"/>
          <p:cNvSpPr/>
          <p:nvPr/>
        </p:nvSpPr>
        <p:spPr>
          <a:xfrm>
            <a:off x="2843808" y="6114125"/>
            <a:ext cx="1919500" cy="369332"/>
          </a:xfrm>
          <a:prstGeom prst="rect">
            <a:avLst/>
          </a:prstGeom>
        </p:spPr>
        <p:txBody>
          <a:bodyPr wrap="none">
            <a:spAutoFit/>
          </a:bodyPr>
          <a:lstStyle/>
          <a:p>
            <a:r>
              <a:rPr lang="en-US" sz="1800" dirty="0">
                <a:solidFill>
                  <a:srgbClr val="505050"/>
                </a:solidFill>
                <a:latin typeface="+mn-lt"/>
              </a:rPr>
              <a:t>Model parameters</a:t>
            </a:r>
            <a:endParaRPr lang="en-US" sz="1800" b="1" dirty="0">
              <a:solidFill>
                <a:srgbClr val="505050"/>
              </a:solidFill>
              <a:latin typeface="+mn-lt"/>
            </a:endParaRPr>
          </a:p>
        </p:txBody>
      </p:sp>
    </p:spTree>
    <p:extLst>
      <p:ext uri="{BB962C8B-B14F-4D97-AF65-F5344CB8AC3E}">
        <p14:creationId xmlns:p14="http://schemas.microsoft.com/office/powerpoint/2010/main" val="24516602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7201" y="291600"/>
            <a:ext cx="5375120" cy="905151"/>
          </a:xfrm>
        </p:spPr>
        <p:txBody>
          <a:bodyPr/>
          <a:lstStyle/>
          <a:p>
            <a:r>
              <a:rPr lang="en-US" dirty="0">
                <a:solidFill>
                  <a:srgbClr val="505050"/>
                </a:solidFill>
              </a:rPr>
              <a:t>Posterior Formulation:</a:t>
            </a:r>
            <a:br>
              <a:rPr lang="en-US" dirty="0">
                <a:solidFill>
                  <a:srgbClr val="505050"/>
                </a:solidFill>
              </a:rPr>
            </a:br>
            <a:r>
              <a:rPr lang="en-US" dirty="0">
                <a:solidFill>
                  <a:srgbClr val="505050"/>
                </a:solidFill>
              </a:rPr>
              <a:t>Normal Likelihood</a:t>
            </a:r>
          </a:p>
        </p:txBody>
      </p:sp>
      <mc:AlternateContent xmlns:mc="http://schemas.openxmlformats.org/markup-compatibility/2006" xmlns:a14="http://schemas.microsoft.com/office/drawing/2010/main">
        <mc:Choice Requires="a14">
          <p:sp>
            <p:nvSpPr>
              <p:cNvPr id="29" name="Rectangle 28"/>
              <p:cNvSpPr/>
              <p:nvPr/>
            </p:nvSpPr>
            <p:spPr>
              <a:xfrm>
                <a:off x="551611" y="3115070"/>
                <a:ext cx="7533986" cy="4579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kern="1000" spc="30" smtClean="0">
                          <a:latin typeface="Cambria Math"/>
                        </a:rPr>
                        <m:t>𝑝</m:t>
                      </m:r>
                      <m:d>
                        <m:dPr>
                          <m:ctrlPr>
                            <a:rPr lang="en-US" sz="2000" i="1" kern="1000" spc="30">
                              <a:latin typeface="Cambria Math"/>
                            </a:rPr>
                          </m:ctrlPr>
                        </m:dPr>
                        <m:e>
                          <m:sSup>
                            <m:sSupPr>
                              <m:ctrlPr>
                                <a:rPr lang="en-US" sz="2000" i="1" kern="1000" spc="30">
                                  <a:latin typeface="Cambria Math"/>
                                </a:rPr>
                              </m:ctrlPr>
                            </m:sSupPr>
                            <m:e>
                              <m:r>
                                <a:rPr lang="en-US" sz="2000" i="1" kern="1000" spc="30">
                                  <a:latin typeface="Cambria Math"/>
                                </a:rPr>
                                <m:t>𝑦</m:t>
                              </m:r>
                            </m:e>
                            <m:sup>
                              <m:r>
                                <m:rPr>
                                  <m:sty m:val="p"/>
                                </m:rPr>
                                <a:rPr lang="en-US" sz="2000" kern="1000" spc="30">
                                  <a:latin typeface="Cambria Math"/>
                                </a:rPr>
                                <m:t>exp</m:t>
                              </m:r>
                            </m:sup>
                          </m:sSup>
                          <m:r>
                            <a:rPr lang="en-US" sz="2000" b="1" i="1" kern="1000" spc="30" smtClean="0">
                              <a:latin typeface="Cambria Math"/>
                            </a:rPr>
                            <m:t>|</m:t>
                          </m:r>
                          <m:sSub>
                            <m:sSubPr>
                              <m:ctrlPr>
                                <a:rPr lang="en-US" sz="2000" b="1" i="1" kern="1000" spc="30" smtClean="0">
                                  <a:latin typeface="Cambria Math"/>
                                </a:rPr>
                              </m:ctrlPr>
                            </m:sSubPr>
                            <m:e>
                              <m:r>
                                <a:rPr lang="en-US" sz="2000" b="1" i="1" kern="1000" spc="30" smtClean="0">
                                  <a:latin typeface="Cambria Math"/>
                                </a:rPr>
                                <m:t>𝒙</m:t>
                              </m:r>
                            </m:e>
                            <m:sub>
                              <m:r>
                                <a:rPr lang="en-US" sz="2000" b="0" i="1" kern="1000" spc="30" smtClean="0">
                                  <a:latin typeface="Cambria Math"/>
                                </a:rPr>
                                <m:t>𝑚</m:t>
                              </m:r>
                            </m:sub>
                          </m:sSub>
                        </m:e>
                      </m:d>
                      <m:r>
                        <a:rPr lang="en-US" sz="2000" b="0" i="1" kern="1000" spc="30" smtClean="0">
                          <a:latin typeface="Cambria Math"/>
                        </a:rPr>
                        <m:t>~</m:t>
                      </m:r>
                      <m:r>
                        <a:rPr lang="en-US" sz="2000" i="1">
                          <a:latin typeface="Cambria Math" panose="02040503050406030204" pitchFamily="18" charset="0"/>
                        </a:rPr>
                        <m:t>𝑁</m:t>
                      </m:r>
                      <m:d>
                        <m:dPr>
                          <m:ctrlPr>
                            <a:rPr lang="en-US" sz="2000" i="1">
                              <a:latin typeface="Cambria Math"/>
                            </a:rPr>
                          </m:ctrlPr>
                        </m:dPr>
                        <m:e>
                          <m:sSup>
                            <m:sSupPr>
                              <m:ctrlPr>
                                <a:rPr lang="en-US" sz="2000" i="1">
                                  <a:latin typeface="Cambria Math"/>
                                </a:rPr>
                              </m:ctrlPr>
                            </m:sSupPr>
                            <m:e>
                              <m:acc>
                                <m:accPr>
                                  <m:chr m:val="̃"/>
                                  <m:ctrlPr>
                                    <a:rPr lang="en-US" sz="2000" i="1">
                                      <a:latin typeface="Cambria Math"/>
                                    </a:rPr>
                                  </m:ctrlPr>
                                </m:accPr>
                                <m:e>
                                  <m:r>
                                    <a:rPr lang="en-US" sz="2000" b="0" i="1" smtClean="0">
                                      <a:latin typeface="Cambria Math"/>
                                    </a:rPr>
                                    <m:t>𝑦</m:t>
                                  </m:r>
                                </m:e>
                              </m:acc>
                            </m:e>
                            <m:sup>
                              <m:r>
                                <a:rPr lang="en-US" sz="2000" i="1">
                                  <a:latin typeface="Cambria Math" panose="02040503050406030204" pitchFamily="18" charset="0"/>
                                </a:rPr>
                                <m:t>𝑀</m:t>
                              </m:r>
                            </m:sup>
                          </m:sSup>
                          <m:r>
                            <a:rPr lang="en-US" sz="2000">
                              <a:latin typeface="Cambria Math" panose="02040503050406030204" pitchFamily="18" charset="0"/>
                            </a:rPr>
                            <m:t>+</m:t>
                          </m:r>
                          <m:sSub>
                            <m:sSubPr>
                              <m:ctrlPr>
                                <a:rPr lang="en-US" sz="2000" i="1">
                                  <a:latin typeface="Cambria Math"/>
                                </a:rPr>
                              </m:ctrlPr>
                            </m:sSubPr>
                            <m:e>
                              <m:r>
                                <a:rPr lang="en-US" sz="2000" i="1">
                                  <a:latin typeface="Cambria Math" panose="02040503050406030204" pitchFamily="18" charset="0"/>
                                </a:rPr>
                                <m:t>𝑚</m:t>
                              </m:r>
                            </m:e>
                            <m:sub>
                              <m:r>
                                <a:rPr lang="en-US" sz="2000" i="1">
                                  <a:latin typeface="Cambria Math" panose="02040503050406030204" pitchFamily="18" charset="0"/>
                                </a:rPr>
                                <m:t>𝑏</m:t>
                              </m:r>
                            </m:sub>
                          </m:sSub>
                          <m:r>
                            <a:rPr lang="en-US" sz="2000">
                              <a:latin typeface="Cambria Math" panose="02040503050406030204" pitchFamily="18" charset="0"/>
                            </a:rPr>
                            <m:t>,</m:t>
                          </m:r>
                          <m:r>
                            <a:rPr lang="en-US" sz="2000" b="1" i="1" smtClean="0">
                              <a:latin typeface="Cambria Math" panose="02040503050406030204" pitchFamily="18" charset="0"/>
                            </a:rPr>
                            <m:t> </m:t>
                          </m:r>
                          <m:r>
                            <a:rPr lang="en-US" sz="2000" b="1" i="1">
                              <a:latin typeface="Cambria Math" panose="02040503050406030204" pitchFamily="18" charset="0"/>
                            </a:rPr>
                            <m:t>𝑽</m:t>
                          </m:r>
                          <m:sSub>
                            <m:sSubPr>
                              <m:ctrlPr>
                                <a:rPr lang="en-US" sz="2000" b="1" i="1">
                                  <a:latin typeface="Cambria Math"/>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𝑤</m:t>
                              </m:r>
                            </m:sub>
                          </m:sSub>
                          <m:sSup>
                            <m:sSupPr>
                              <m:ctrlPr>
                                <a:rPr lang="en-US" sz="2000" b="1" i="1">
                                  <a:latin typeface="Cambria Math"/>
                                </a:rPr>
                              </m:ctrlPr>
                            </m:sSupPr>
                            <m:e>
                              <m:r>
                                <a:rPr lang="en-US" sz="2000" b="1" i="1">
                                  <a:latin typeface="Cambria Math" panose="02040503050406030204" pitchFamily="18" charset="0"/>
                                </a:rPr>
                                <m:t>𝑽</m:t>
                              </m:r>
                            </m:e>
                            <m:sup>
                              <m:r>
                                <a:rPr lang="en-US" sz="2000" b="1" i="1">
                                  <a:latin typeface="Cambria Math" panose="02040503050406030204" pitchFamily="18" charset="0"/>
                                </a:rPr>
                                <m:t>𝑻</m:t>
                              </m:r>
                            </m:sup>
                          </m:sSup>
                          <m:r>
                            <a:rPr lang="en-US" sz="2000">
                              <a:latin typeface="Cambria Math" panose="02040503050406030204" pitchFamily="18" charset="0"/>
                            </a:rPr>
                            <m:t>+</m:t>
                          </m:r>
                          <m:sSub>
                            <m:sSubPr>
                              <m:ctrlPr>
                                <a:rPr lang="en-US" sz="2000" i="1">
                                  <a:latin typeface="Cambria Math"/>
                                </a:rPr>
                              </m:ctrlPr>
                            </m:sSubPr>
                            <m:e>
                              <m:sSub>
                                <m:sSubPr>
                                  <m:ctrlPr>
                                    <a:rPr lang="en-US" sz="2000" i="1">
                                      <a:latin typeface="Cambria Math"/>
                                    </a:rPr>
                                  </m:ctrlPr>
                                </m:sSubPr>
                                <m:e>
                                  <m:r>
                                    <a:rPr lang="en-US" sz="2000" b="1" i="1">
                                      <a:latin typeface="Cambria Math" panose="02040503050406030204" pitchFamily="18" charset="0"/>
                                    </a:rPr>
                                    <m:t>𝑽</m:t>
                                  </m:r>
                                </m:e>
                                <m:sub>
                                  <m:r>
                                    <a:rPr lang="en-US" sz="2000">
                                      <a:latin typeface="Cambria Math" panose="02040503050406030204" pitchFamily="18" charset="0"/>
                                    </a:rPr>
                                    <m:t>&gt;</m:t>
                                  </m:r>
                                  <m:sSub>
                                    <m:sSubPr>
                                      <m:ctrlPr>
                                        <a:rPr lang="en-US" sz="2000" i="1">
                                          <a:latin typeface="Cambria Math"/>
                                        </a:rPr>
                                      </m:ctrlPr>
                                    </m:sSubPr>
                                    <m:e>
                                      <m:r>
                                        <a:rPr lang="en-US" sz="2000" b="1" i="1">
                                          <a:latin typeface="Cambria Math" panose="02040503050406030204" pitchFamily="18" charset="0"/>
                                        </a:rPr>
                                        <m:t>𝑷</m:t>
                                      </m:r>
                                    </m:e>
                                    <m:sub>
                                      <m:r>
                                        <a:rPr lang="en-US" sz="2000" b="1" i="1">
                                          <a:latin typeface="Cambria Math" panose="02040503050406030204" pitchFamily="18" charset="0"/>
                                        </a:rPr>
                                        <m:t>𝒕𝒓</m:t>
                                      </m:r>
                                    </m:sub>
                                  </m:sSub>
                                </m:sub>
                              </m:sSub>
                              <m:r>
                                <a:rPr lang="en-US" sz="2000" i="1">
                                  <a:latin typeface="Cambria Math" panose="02040503050406030204" pitchFamily="18" charset="0"/>
                                </a:rPr>
                                <m:t>𝑆</m:t>
                              </m:r>
                            </m:e>
                            <m:sub>
                              <m:r>
                                <a:rPr lang="en-US" sz="2000">
                                  <a:latin typeface="Cambria Math" panose="02040503050406030204" pitchFamily="18" charset="0"/>
                                </a:rPr>
                                <m:t>&gt;</m:t>
                              </m:r>
                              <m:sSub>
                                <m:sSubPr>
                                  <m:ctrlPr>
                                    <a:rPr lang="en-US" sz="2000" i="1">
                                      <a:latin typeface="Cambria Math"/>
                                    </a:rPr>
                                  </m:ctrlPr>
                                </m:sSubPr>
                                <m:e>
                                  <m:r>
                                    <a:rPr lang="en-US" sz="2000" i="1">
                                      <a:latin typeface="Cambria Math" panose="02040503050406030204" pitchFamily="18" charset="0"/>
                                    </a:rPr>
                                    <m:t>𝑃</m:t>
                                  </m:r>
                                </m:e>
                                <m:sub>
                                  <m:r>
                                    <a:rPr lang="en-US" sz="2000" i="1">
                                      <a:latin typeface="Cambria Math" panose="02040503050406030204" pitchFamily="18" charset="0"/>
                                    </a:rPr>
                                    <m:t>𝑡𝑟</m:t>
                                  </m:r>
                                </m:sub>
                              </m:sSub>
                            </m:sub>
                          </m:sSub>
                          <m:sSubSup>
                            <m:sSubSupPr>
                              <m:ctrlPr>
                                <a:rPr lang="en-US" sz="2000" i="1">
                                  <a:latin typeface="Cambria Math"/>
                                </a:rPr>
                              </m:ctrlPr>
                            </m:sSubSupPr>
                            <m:e>
                              <m:r>
                                <a:rPr lang="en-US" sz="2000" b="1" i="1">
                                  <a:latin typeface="Cambria Math" panose="02040503050406030204" pitchFamily="18" charset="0"/>
                                </a:rPr>
                                <m:t>𝑽</m:t>
                              </m:r>
                            </m:e>
                            <m:sub>
                              <m:r>
                                <a:rPr lang="en-US" sz="2000">
                                  <a:latin typeface="Cambria Math" panose="02040503050406030204" pitchFamily="18" charset="0"/>
                                </a:rPr>
                                <m:t>&gt;</m:t>
                              </m:r>
                              <m:sSub>
                                <m:sSubPr>
                                  <m:ctrlPr>
                                    <a:rPr lang="en-US" sz="2000" i="1">
                                      <a:latin typeface="Cambria Math"/>
                                    </a:rPr>
                                  </m:ctrlPr>
                                </m:sSubPr>
                                <m:e>
                                  <m:r>
                                    <a:rPr lang="en-US" sz="2000" b="1" i="1">
                                      <a:latin typeface="Cambria Math" panose="02040503050406030204" pitchFamily="18" charset="0"/>
                                    </a:rPr>
                                    <m:t>𝑷</m:t>
                                  </m:r>
                                </m:e>
                                <m:sub>
                                  <m:r>
                                    <a:rPr lang="en-US" sz="2000" b="1" i="1">
                                      <a:latin typeface="Cambria Math" panose="02040503050406030204" pitchFamily="18" charset="0"/>
                                    </a:rPr>
                                    <m:t>𝒕𝒓</m:t>
                                  </m:r>
                                </m:sub>
                              </m:sSub>
                            </m:sub>
                            <m:sup>
                              <m:r>
                                <a:rPr lang="en-US" sz="2000" b="1" i="1">
                                  <a:latin typeface="Cambria Math" panose="02040503050406030204" pitchFamily="18" charset="0"/>
                                </a:rPr>
                                <m:t>𝑻</m:t>
                              </m:r>
                            </m:sup>
                          </m:sSubSup>
                          <m:r>
                            <a:rPr lang="en-US" sz="2000">
                              <a:latin typeface="Cambria Math" panose="02040503050406030204" pitchFamily="18" charset="0"/>
                            </a:rPr>
                            <m:t>+</m:t>
                          </m:r>
                          <m:sSub>
                            <m:sSubPr>
                              <m:ctrlPr>
                                <a:rPr lang="en-US" sz="2000" i="1">
                                  <a:latin typeface="Cambria Math"/>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𝑏</m:t>
                              </m:r>
                            </m:sub>
                          </m:sSub>
                          <m:r>
                            <a:rPr lang="en-US" sz="2000">
                              <a:latin typeface="Cambria Math" panose="02040503050406030204" pitchFamily="18" charset="0"/>
                            </a:rPr>
                            <m:t>+</m:t>
                          </m:r>
                          <m:sSubSup>
                            <m:sSubSupPr>
                              <m:ctrlPr>
                                <a:rPr lang="en-US" sz="2000" i="1" kern="1000" spc="30">
                                  <a:latin typeface="Cambria Math"/>
                                </a:rPr>
                              </m:ctrlPr>
                            </m:sSubSupPr>
                            <m:e>
                              <m:r>
                                <a:rPr lang="en-US" sz="2000" i="1" kern="1000" spc="30">
                                  <a:latin typeface="Cambria Math" panose="02040503050406030204" pitchFamily="18" charset="0"/>
                                </a:rPr>
                                <m:t>𝜎</m:t>
                              </m:r>
                            </m:e>
                            <m:sub>
                              <m:r>
                                <m:rPr>
                                  <m:sty m:val="p"/>
                                </m:rPr>
                                <a:rPr lang="en-US" sz="2000" kern="1000" spc="30">
                                  <a:latin typeface="Cambria Math" panose="02040503050406030204" pitchFamily="18" charset="0"/>
                                </a:rPr>
                                <m:t>exp</m:t>
                              </m:r>
                            </m:sub>
                            <m:sup>
                              <m:r>
                                <a:rPr lang="en-US" sz="2000" i="1" kern="1000" spc="30">
                                  <a:latin typeface="Cambria Math" panose="02040503050406030204" pitchFamily="18" charset="0"/>
                                </a:rPr>
                                <m:t>2</m:t>
                              </m:r>
                            </m:sup>
                          </m:sSubSup>
                          <m:r>
                            <a:rPr lang="en-US" sz="2000" b="1" i="1">
                              <a:latin typeface="Cambria Math" panose="02040503050406030204" pitchFamily="18" charset="0"/>
                            </a:rPr>
                            <m:t>𝑰</m:t>
                          </m:r>
                        </m:e>
                      </m:d>
                    </m:oMath>
                  </m:oMathPara>
                </a14:m>
                <a:endParaRPr lang="en-US" sz="2000" dirty="0"/>
              </a:p>
            </p:txBody>
          </p:sp>
        </mc:Choice>
        <mc:Fallback xmlns="">
          <p:sp>
            <p:nvSpPr>
              <p:cNvPr id="29" name="Rectangle 28"/>
              <p:cNvSpPr>
                <a:spLocks noRot="1" noChangeAspect="1" noMove="1" noResize="1" noEditPoints="1" noAdjustHandles="1" noChangeArrowheads="1" noChangeShapeType="1" noTextEdit="1"/>
              </p:cNvSpPr>
              <p:nvPr/>
            </p:nvSpPr>
            <p:spPr>
              <a:xfrm>
                <a:off x="551611" y="3115070"/>
                <a:ext cx="7533986" cy="457946"/>
              </a:xfrm>
              <a:prstGeom prst="rect">
                <a:avLst/>
              </a:prstGeom>
              <a:blipFill>
                <a:blip r:embed="rId3"/>
                <a:stretch>
                  <a:fillRect b="-5333"/>
                </a:stretch>
              </a:blipFill>
            </p:spPr>
            <p:txBody>
              <a:bodyPr/>
              <a:lstStyle/>
              <a:p>
                <a:r>
                  <a:rPr lang="en-VI">
                    <a:noFill/>
                  </a:rPr>
                  <a:t> </a:t>
                </a:r>
              </a:p>
            </p:txBody>
          </p:sp>
        </mc:Fallback>
      </mc:AlternateContent>
      <p:cxnSp>
        <p:nvCxnSpPr>
          <p:cNvPr id="30" name="Straight Connector 29"/>
          <p:cNvCxnSpPr/>
          <p:nvPr/>
        </p:nvCxnSpPr>
        <p:spPr bwMode="auto">
          <a:xfrm flipH="1">
            <a:off x="3547034" y="3573018"/>
            <a:ext cx="832975"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2" name="Straight Connector 31"/>
          <p:cNvCxnSpPr/>
          <p:nvPr/>
        </p:nvCxnSpPr>
        <p:spPr bwMode="auto">
          <a:xfrm flipH="1">
            <a:off x="4659321" y="3573018"/>
            <a:ext cx="1712879"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4" name="Straight Connector 33"/>
          <p:cNvCxnSpPr/>
          <p:nvPr/>
        </p:nvCxnSpPr>
        <p:spPr bwMode="auto">
          <a:xfrm flipH="1">
            <a:off x="6595882" y="3573018"/>
            <a:ext cx="496274"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6" name="Straight Connector 35"/>
          <p:cNvCxnSpPr/>
          <p:nvPr/>
        </p:nvCxnSpPr>
        <p:spPr bwMode="auto">
          <a:xfrm flipH="1">
            <a:off x="7305659" y="3573018"/>
            <a:ext cx="650717"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3458251" y="3573017"/>
            <a:ext cx="1329773" cy="584775"/>
          </a:xfrm>
          <a:prstGeom prst="rect">
            <a:avLst/>
          </a:prstGeom>
          <a:ln w="6350">
            <a:noFill/>
          </a:ln>
        </p:spPr>
        <p:txBody>
          <a:bodyPr wrap="square">
            <a:spAutoFit/>
          </a:bodyPr>
          <a:lstStyle/>
          <a:p>
            <a:r>
              <a:rPr lang="en-US" dirty="0">
                <a:solidFill>
                  <a:srgbClr val="505050"/>
                </a:solidFill>
                <a:latin typeface="+mn-lt"/>
              </a:rPr>
              <a:t>GP </a:t>
            </a:r>
            <a:br>
              <a:rPr lang="en-US" dirty="0">
                <a:solidFill>
                  <a:srgbClr val="505050"/>
                </a:solidFill>
                <a:latin typeface="+mn-lt"/>
              </a:rPr>
            </a:br>
            <a:r>
              <a:rPr lang="en-US" dirty="0" err="1">
                <a:solidFill>
                  <a:srgbClr val="505050"/>
                </a:solidFill>
                <a:latin typeface="+mn-lt"/>
              </a:rPr>
              <a:t>metamodel</a:t>
            </a:r>
            <a:endParaRPr lang="en-US" i="1" dirty="0">
              <a:solidFill>
                <a:srgbClr val="505050"/>
              </a:solidFill>
              <a:latin typeface="+mn-lt"/>
            </a:endParaRPr>
          </a:p>
        </p:txBody>
      </p:sp>
      <p:sp>
        <p:nvSpPr>
          <p:cNvPr id="39" name="Rectangle 38"/>
          <p:cNvSpPr/>
          <p:nvPr/>
        </p:nvSpPr>
        <p:spPr>
          <a:xfrm>
            <a:off x="4645131" y="3573018"/>
            <a:ext cx="1727070" cy="584775"/>
          </a:xfrm>
          <a:prstGeom prst="rect">
            <a:avLst/>
          </a:prstGeom>
          <a:ln w="6350">
            <a:noFill/>
          </a:ln>
        </p:spPr>
        <p:txBody>
          <a:bodyPr wrap="square">
            <a:spAutoFit/>
          </a:bodyPr>
          <a:lstStyle/>
          <a:p>
            <a:r>
              <a:rPr lang="en-US" dirty="0">
                <a:solidFill>
                  <a:srgbClr val="505050"/>
                </a:solidFill>
                <a:latin typeface="+mn-lt"/>
              </a:rPr>
              <a:t>Principal Comp. truncation</a:t>
            </a:r>
            <a:endParaRPr lang="en-US" i="1" dirty="0">
              <a:solidFill>
                <a:srgbClr val="505050"/>
              </a:solidFill>
              <a:latin typeface="+mn-lt"/>
            </a:endParaRPr>
          </a:p>
        </p:txBody>
      </p:sp>
      <p:sp>
        <p:nvSpPr>
          <p:cNvPr id="40" name="Rectangle 39"/>
          <p:cNvSpPr/>
          <p:nvPr/>
        </p:nvSpPr>
        <p:spPr>
          <a:xfrm>
            <a:off x="6444531" y="3573018"/>
            <a:ext cx="791766" cy="584775"/>
          </a:xfrm>
          <a:prstGeom prst="rect">
            <a:avLst/>
          </a:prstGeom>
          <a:ln w="6350">
            <a:noFill/>
          </a:ln>
        </p:spPr>
        <p:txBody>
          <a:bodyPr wrap="square">
            <a:spAutoFit/>
          </a:bodyPr>
          <a:lstStyle/>
          <a:p>
            <a:r>
              <a:rPr lang="en-US" dirty="0">
                <a:solidFill>
                  <a:srgbClr val="505050"/>
                </a:solidFill>
                <a:latin typeface="+mn-lt"/>
              </a:rPr>
              <a:t>Model</a:t>
            </a:r>
            <a:br>
              <a:rPr lang="en-US" dirty="0">
                <a:solidFill>
                  <a:srgbClr val="505050"/>
                </a:solidFill>
                <a:latin typeface="+mn-lt"/>
              </a:rPr>
            </a:br>
            <a:r>
              <a:rPr lang="en-US" dirty="0">
                <a:solidFill>
                  <a:srgbClr val="505050"/>
                </a:solidFill>
                <a:latin typeface="+mn-lt"/>
              </a:rPr>
              <a:t>bias</a:t>
            </a:r>
            <a:endParaRPr lang="en-US" i="1" dirty="0">
              <a:solidFill>
                <a:srgbClr val="505050"/>
              </a:solidFill>
              <a:latin typeface="+mn-lt"/>
            </a:endParaRPr>
          </a:p>
        </p:txBody>
      </p:sp>
      <p:sp>
        <p:nvSpPr>
          <p:cNvPr id="41" name="Rectangle 40"/>
          <p:cNvSpPr/>
          <p:nvPr/>
        </p:nvSpPr>
        <p:spPr>
          <a:xfrm>
            <a:off x="7164288" y="3573016"/>
            <a:ext cx="1440160" cy="338554"/>
          </a:xfrm>
          <a:prstGeom prst="rect">
            <a:avLst/>
          </a:prstGeom>
          <a:ln w="6350">
            <a:noFill/>
          </a:ln>
        </p:spPr>
        <p:txBody>
          <a:bodyPr wrap="square">
            <a:spAutoFit/>
          </a:bodyPr>
          <a:lstStyle/>
          <a:p>
            <a:r>
              <a:rPr lang="en-US" dirty="0">
                <a:solidFill>
                  <a:srgbClr val="505050"/>
                </a:solidFill>
                <a:latin typeface="+mn-lt"/>
              </a:rPr>
              <a:t>measurement</a:t>
            </a:r>
          </a:p>
        </p:txBody>
      </p:sp>
      <p:sp>
        <p:nvSpPr>
          <p:cNvPr id="42" name="Rectangle 41"/>
          <p:cNvSpPr/>
          <p:nvPr/>
        </p:nvSpPr>
        <p:spPr>
          <a:xfrm>
            <a:off x="3532529" y="2780928"/>
            <a:ext cx="4423847" cy="369332"/>
          </a:xfrm>
          <a:prstGeom prst="rect">
            <a:avLst/>
          </a:prstGeom>
        </p:spPr>
        <p:txBody>
          <a:bodyPr wrap="square">
            <a:spAutoFit/>
          </a:bodyPr>
          <a:lstStyle/>
          <a:p>
            <a:pPr algn="ctr"/>
            <a:r>
              <a:rPr lang="en-US" sz="1800" dirty="0">
                <a:solidFill>
                  <a:srgbClr val="505050"/>
                </a:solidFill>
                <a:latin typeface="+mn-lt"/>
              </a:rPr>
              <a:t>Multiple sources of variance</a:t>
            </a:r>
            <a:endParaRPr lang="en-US" sz="1800" b="1" i="1" dirty="0">
              <a:solidFill>
                <a:srgbClr val="505050"/>
              </a:solidFill>
              <a:latin typeface="+mn-lt"/>
            </a:endParaRPr>
          </a:p>
        </p:txBody>
      </p:sp>
      <p:sp>
        <p:nvSpPr>
          <p:cNvPr id="60" name="Rectangle 59"/>
          <p:cNvSpPr/>
          <p:nvPr/>
        </p:nvSpPr>
        <p:spPr>
          <a:xfrm>
            <a:off x="611560" y="2636912"/>
            <a:ext cx="1188132" cy="353943"/>
          </a:xfrm>
          <a:prstGeom prst="rect">
            <a:avLst/>
          </a:prstGeom>
        </p:spPr>
        <p:txBody>
          <a:bodyPr wrap="square">
            <a:spAutoFit/>
          </a:bodyPr>
          <a:lstStyle/>
          <a:p>
            <a:r>
              <a:rPr lang="en-US" sz="1700" b="1" dirty="0">
                <a:latin typeface="+mn-lt"/>
              </a:rPr>
              <a:t>Likelihood</a:t>
            </a:r>
            <a:endParaRPr lang="en-US" sz="1700" b="1" i="1" dirty="0">
              <a:latin typeface="+mn-lt"/>
            </a:endParaRPr>
          </a:p>
        </p:txBody>
      </p:sp>
      <mc:AlternateContent xmlns:mc="http://schemas.openxmlformats.org/markup-compatibility/2006" xmlns:a14="http://schemas.microsoft.com/office/drawing/2010/main">
        <mc:Choice Requires="a14">
          <p:sp>
            <p:nvSpPr>
              <p:cNvPr id="6" name="TextBox 5"/>
              <p:cNvSpPr txBox="1"/>
              <p:nvPr/>
            </p:nvSpPr>
            <p:spPr>
              <a:xfrm>
                <a:off x="944761" y="1933710"/>
                <a:ext cx="6049292" cy="432048"/>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200" b="0" i="1" kern="1000" spc="30" smtClean="0">
                              <a:latin typeface="Cambria Math"/>
                              <a:cs typeface="Franklin Gothic Book"/>
                            </a:rPr>
                          </m:ctrlPr>
                        </m:sSupPr>
                        <m:e>
                          <m:r>
                            <a:rPr lang="en-US" sz="2200" b="0" i="1" kern="1000" spc="30" smtClean="0">
                              <a:latin typeface="Cambria Math"/>
                              <a:cs typeface="Franklin Gothic Book"/>
                            </a:rPr>
                            <m:t>𝑦</m:t>
                          </m:r>
                        </m:e>
                        <m:sup>
                          <m:r>
                            <m:rPr>
                              <m:sty m:val="p"/>
                            </m:rPr>
                            <a:rPr lang="en-US" sz="2200" b="0" i="0" kern="1000" spc="30" smtClean="0">
                              <a:latin typeface="Cambria Math" panose="02040503050406030204" pitchFamily="18" charset="0"/>
                              <a:cs typeface="Franklin Gothic Book"/>
                            </a:rPr>
                            <m:t>exp</m:t>
                          </m:r>
                        </m:sup>
                      </m:sSup>
                      <m:d>
                        <m:dPr>
                          <m:ctrlPr>
                            <a:rPr lang="en-US" sz="2200" b="0" i="1" kern="1000" spc="30" smtClean="0">
                              <a:latin typeface="Cambria Math"/>
                              <a:cs typeface="Franklin Gothic Book"/>
                            </a:rPr>
                          </m:ctrlPr>
                        </m:dPr>
                        <m:e>
                          <m:r>
                            <a:rPr lang="en-US" sz="2200" b="0" i="1" kern="1000" spc="30" smtClean="0">
                              <a:latin typeface="Cambria Math"/>
                              <a:cs typeface="Franklin Gothic Book"/>
                            </a:rPr>
                            <m:t>𝑧</m:t>
                          </m:r>
                          <m:r>
                            <a:rPr lang="en-US" sz="2200" b="0" i="1" kern="1000" spc="30" smtClean="0">
                              <a:latin typeface="Cambria Math"/>
                              <a:cs typeface="Franklin Gothic Book"/>
                            </a:rPr>
                            <m:t>,</m:t>
                          </m:r>
                          <m:r>
                            <a:rPr lang="en-US" sz="2200" b="0" i="1" kern="1000" spc="30" smtClean="0">
                              <a:latin typeface="Cambria Math"/>
                              <a:cs typeface="Franklin Gothic Book"/>
                            </a:rPr>
                            <m:t>𝑡</m:t>
                          </m:r>
                        </m:e>
                      </m:d>
                      <m:r>
                        <a:rPr lang="en-US" sz="2200" b="0" i="1" kern="1000" spc="30" smtClean="0">
                          <a:latin typeface="Cambria Math"/>
                          <a:cs typeface="Franklin Gothic Book"/>
                        </a:rPr>
                        <m:t>=</m:t>
                      </m:r>
                      <m:sSup>
                        <m:sSupPr>
                          <m:ctrlPr>
                            <a:rPr lang="en-US" sz="2200" i="1" kern="1000" spc="30">
                              <a:latin typeface="Cambria Math"/>
                              <a:cs typeface="Franklin Gothic Book"/>
                            </a:rPr>
                          </m:ctrlPr>
                        </m:sSupPr>
                        <m:e>
                          <m:r>
                            <a:rPr lang="en-US" sz="2200" i="1" kern="1000" spc="30">
                              <a:latin typeface="Cambria Math"/>
                              <a:cs typeface="Franklin Gothic Book"/>
                            </a:rPr>
                            <m:t>𝑦</m:t>
                          </m:r>
                        </m:e>
                        <m:sup>
                          <m:r>
                            <m:rPr>
                              <m:sty m:val="p"/>
                            </m:rPr>
                            <a:rPr lang="en-US" sz="2200" b="0" i="0" kern="1000" spc="30" smtClean="0">
                              <a:latin typeface="Cambria Math"/>
                              <a:cs typeface="Franklin Gothic Book"/>
                            </a:rPr>
                            <m:t>M</m:t>
                          </m:r>
                        </m:sup>
                      </m:sSup>
                      <m:d>
                        <m:dPr>
                          <m:ctrlPr>
                            <a:rPr lang="en-US" sz="2200" i="1" kern="1000" spc="30">
                              <a:latin typeface="Cambria Math"/>
                              <a:cs typeface="Franklin Gothic Book"/>
                            </a:rPr>
                          </m:ctrlPr>
                        </m:dPr>
                        <m:e>
                          <m:sSub>
                            <m:sSubPr>
                              <m:ctrlPr>
                                <a:rPr lang="en-US" sz="2200" b="1" i="1" kern="1000" spc="30" smtClean="0">
                                  <a:latin typeface="Cambria Math"/>
                                  <a:cs typeface="Franklin Gothic Book"/>
                                </a:rPr>
                              </m:ctrlPr>
                            </m:sSubPr>
                            <m:e>
                              <m:r>
                                <a:rPr lang="en-US" sz="2200" b="1" i="1" kern="1000" spc="30" smtClean="0">
                                  <a:latin typeface="Cambria Math"/>
                                  <a:cs typeface="Franklin Gothic Book"/>
                                </a:rPr>
                                <m:t>𝒙</m:t>
                              </m:r>
                            </m:e>
                            <m:sub>
                              <m:r>
                                <a:rPr lang="en-US" sz="2200" b="0" i="1" kern="1000" spc="30" smtClean="0">
                                  <a:latin typeface="Cambria Math"/>
                                  <a:cs typeface="Franklin Gothic Book"/>
                                </a:rPr>
                                <m:t>𝑚</m:t>
                              </m:r>
                            </m:sub>
                          </m:sSub>
                          <m:r>
                            <a:rPr lang="en-US" sz="2200" i="1" kern="1000" spc="30">
                              <a:latin typeface="Cambria Math"/>
                              <a:cs typeface="Franklin Gothic Book"/>
                            </a:rPr>
                            <m:t>;</m:t>
                          </m:r>
                          <m:r>
                            <a:rPr lang="en-US" sz="2200" i="1" kern="1000" spc="30">
                              <a:latin typeface="Cambria Math"/>
                              <a:cs typeface="Franklin Gothic Book"/>
                            </a:rPr>
                            <m:t>𝑧</m:t>
                          </m:r>
                          <m:r>
                            <a:rPr lang="en-US" sz="2200" i="1" kern="1000" spc="30">
                              <a:latin typeface="Cambria Math"/>
                              <a:cs typeface="Franklin Gothic Book"/>
                            </a:rPr>
                            <m:t>,</m:t>
                          </m:r>
                          <m:r>
                            <a:rPr lang="en-US" sz="2200" i="1" kern="1000" spc="30">
                              <a:latin typeface="Cambria Math"/>
                              <a:cs typeface="Franklin Gothic Book"/>
                            </a:rPr>
                            <m:t>𝑡</m:t>
                          </m:r>
                        </m:e>
                      </m:d>
                      <m:r>
                        <a:rPr lang="en-US" sz="2200" i="1" kern="1000" spc="30">
                          <a:latin typeface="Cambria Math"/>
                          <a:cs typeface="Franklin Gothic Book"/>
                        </a:rPr>
                        <m:t>+</m:t>
                      </m:r>
                      <m:r>
                        <a:rPr lang="en-US" sz="2200" i="1" kern="1000" spc="30">
                          <a:latin typeface="Cambria Math"/>
                          <a:cs typeface="Franklin Gothic Book"/>
                        </a:rPr>
                        <m:t>𝛿</m:t>
                      </m:r>
                      <m:d>
                        <m:dPr>
                          <m:ctrlPr>
                            <a:rPr lang="en-US" sz="2200" i="1" kern="1000" spc="30">
                              <a:latin typeface="Cambria Math"/>
                              <a:cs typeface="Franklin Gothic Book"/>
                            </a:rPr>
                          </m:ctrlPr>
                        </m:dPr>
                        <m:e>
                          <m:r>
                            <a:rPr lang="en-US" sz="2200" b="0" i="1" kern="1000" spc="30" smtClean="0">
                              <a:latin typeface="Cambria Math" panose="02040503050406030204" pitchFamily="18" charset="0"/>
                            </a:rPr>
                            <m:t>𝑧</m:t>
                          </m:r>
                          <m:r>
                            <a:rPr lang="en-US" sz="2200" b="0" i="1" kern="1000" spc="30" smtClean="0">
                              <a:latin typeface="Cambria Math" panose="02040503050406030204" pitchFamily="18" charset="0"/>
                            </a:rPr>
                            <m:t>,</m:t>
                          </m:r>
                          <m:r>
                            <a:rPr lang="en-US" sz="2200" b="0" i="1" kern="1000" spc="30" smtClean="0">
                              <a:latin typeface="Cambria Math" panose="02040503050406030204" pitchFamily="18" charset="0"/>
                            </a:rPr>
                            <m:t>𝑡</m:t>
                          </m:r>
                        </m:e>
                      </m:d>
                      <m:r>
                        <a:rPr lang="en-US" sz="2200" b="0" i="1" kern="1000" spc="30" smtClean="0">
                          <a:latin typeface="Cambria Math"/>
                        </a:rPr>
                        <m:t>+</m:t>
                      </m:r>
                      <m:r>
                        <a:rPr lang="en-US" sz="2200" b="0" i="1" kern="1000" spc="30" smtClean="0">
                          <a:latin typeface="Cambria Math"/>
                        </a:rPr>
                        <m:t>𝜖</m:t>
                      </m:r>
                    </m:oMath>
                  </m:oMathPara>
                </a14:m>
                <a:endParaRPr lang="en-US" sz="2200" kern="1000" spc="30" dirty="0" err="1">
                  <a:latin typeface="+mn-lt"/>
                  <a:cs typeface="Franklin Gothic Book"/>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44761" y="1933710"/>
                <a:ext cx="6049292" cy="432048"/>
              </a:xfrm>
              <a:prstGeom prst="rect">
                <a:avLst/>
              </a:prstGeom>
              <a:blipFill rotWithShape="1">
                <a:blip r:embed="rId4"/>
                <a:stretch>
                  <a:fillRect l="-1714" b="-2817"/>
                </a:stretch>
              </a:blipFill>
            </p:spPr>
            <p:txBody>
              <a:bodyPr/>
              <a:lstStyle/>
              <a:p>
                <a:r>
                  <a:rPr lang="en-US">
                    <a:noFill/>
                  </a:rPr>
                  <a:t> </a:t>
                </a:r>
              </a:p>
            </p:txBody>
          </p:sp>
        </mc:Fallback>
      </mc:AlternateContent>
      <p:sp>
        <p:nvSpPr>
          <p:cNvPr id="50" name="Rectangle 49"/>
          <p:cNvSpPr/>
          <p:nvPr/>
        </p:nvSpPr>
        <p:spPr>
          <a:xfrm>
            <a:off x="2097385" y="1387590"/>
            <a:ext cx="936773" cy="369332"/>
          </a:xfrm>
          <a:prstGeom prst="rect">
            <a:avLst/>
          </a:prstGeom>
        </p:spPr>
        <p:txBody>
          <a:bodyPr wrap="square">
            <a:spAutoFit/>
          </a:bodyPr>
          <a:lstStyle/>
          <a:p>
            <a:pPr algn="ctr"/>
            <a:r>
              <a:rPr lang="en-US" sz="1800" dirty="0">
                <a:solidFill>
                  <a:srgbClr val="505050"/>
                </a:solidFill>
                <a:latin typeface="+mn-lt"/>
              </a:rPr>
              <a:t>GP</a:t>
            </a:r>
            <a:endParaRPr lang="en-US" sz="1800" i="1" dirty="0">
              <a:solidFill>
                <a:srgbClr val="505050"/>
              </a:solidFill>
              <a:latin typeface="+mn-lt"/>
            </a:endParaRPr>
          </a:p>
        </p:txBody>
      </p:sp>
      <p:sp>
        <p:nvSpPr>
          <p:cNvPr id="53" name="Rectangle 52"/>
          <p:cNvSpPr/>
          <p:nvPr/>
        </p:nvSpPr>
        <p:spPr>
          <a:xfrm>
            <a:off x="3876707" y="1403484"/>
            <a:ext cx="982631" cy="369332"/>
          </a:xfrm>
          <a:prstGeom prst="rect">
            <a:avLst/>
          </a:prstGeom>
        </p:spPr>
        <p:txBody>
          <a:bodyPr wrap="square" anchor="ctr">
            <a:spAutoFit/>
          </a:bodyPr>
          <a:lstStyle/>
          <a:p>
            <a:pPr algn="ctr"/>
            <a:r>
              <a:rPr lang="en-US" sz="1800" dirty="0">
                <a:solidFill>
                  <a:srgbClr val="505050"/>
                </a:solidFill>
                <a:latin typeface="+mn-lt"/>
              </a:rPr>
              <a:t>GP</a:t>
            </a:r>
            <a:endParaRPr lang="en-US" sz="1800" i="1" dirty="0">
              <a:solidFill>
                <a:srgbClr val="505050"/>
              </a:solidFill>
              <a:latin typeface="+mn-lt"/>
            </a:endParaRPr>
          </a:p>
        </p:txBody>
      </p:sp>
      <p:sp>
        <p:nvSpPr>
          <p:cNvPr id="54" name="Rectangle 53"/>
          <p:cNvSpPr/>
          <p:nvPr/>
        </p:nvSpPr>
        <p:spPr>
          <a:xfrm>
            <a:off x="4895912" y="1401447"/>
            <a:ext cx="1080368" cy="369332"/>
          </a:xfrm>
          <a:prstGeom prst="rect">
            <a:avLst/>
          </a:prstGeom>
        </p:spPr>
        <p:txBody>
          <a:bodyPr wrap="square" anchor="ctr">
            <a:spAutoFit/>
          </a:bodyPr>
          <a:lstStyle/>
          <a:p>
            <a:pPr algn="ctr"/>
            <a:r>
              <a:rPr lang="en-US" sz="1800" dirty="0">
                <a:solidFill>
                  <a:srgbClr val="505050"/>
                </a:solidFill>
                <a:latin typeface="+mn-lt"/>
              </a:rPr>
              <a:t>Gaussian</a:t>
            </a:r>
            <a:endParaRPr lang="en-US" sz="1800" i="1" dirty="0">
              <a:solidFill>
                <a:srgbClr val="505050"/>
              </a:solidFill>
              <a:latin typeface="+mn-lt"/>
            </a:endParaRPr>
          </a:p>
        </p:txBody>
      </p:sp>
      <p:sp>
        <p:nvSpPr>
          <p:cNvPr id="56" name="Rectangle 55"/>
          <p:cNvSpPr/>
          <p:nvPr/>
        </p:nvSpPr>
        <p:spPr>
          <a:xfrm>
            <a:off x="755576" y="1387590"/>
            <a:ext cx="711863" cy="369332"/>
          </a:xfrm>
          <a:prstGeom prst="rect">
            <a:avLst/>
          </a:prstGeom>
        </p:spPr>
        <p:txBody>
          <a:bodyPr wrap="square">
            <a:spAutoFit/>
          </a:bodyPr>
          <a:lstStyle/>
          <a:p>
            <a:r>
              <a:rPr lang="en-US" sz="1800" b="1" dirty="0">
                <a:latin typeface="+mn-lt"/>
              </a:rPr>
              <a:t>given</a:t>
            </a:r>
            <a:endParaRPr lang="en-US" sz="1800" b="1" i="1" dirty="0">
              <a:latin typeface="+mn-lt"/>
            </a:endParaRPr>
          </a:p>
        </p:txBody>
      </p:sp>
      <mc:AlternateContent xmlns:mc="http://schemas.openxmlformats.org/markup-compatibility/2006" xmlns:a14="http://schemas.microsoft.com/office/drawing/2010/main">
        <mc:Choice Requires="a14">
          <p:sp>
            <p:nvSpPr>
              <p:cNvPr id="65" name="Rectangle 64"/>
              <p:cNvSpPr/>
              <p:nvPr/>
            </p:nvSpPr>
            <p:spPr>
              <a:xfrm>
                <a:off x="6516217" y="1623599"/>
                <a:ext cx="2303934" cy="923330"/>
              </a:xfrm>
              <a:prstGeom prst="rect">
                <a:avLst/>
              </a:prstGeom>
            </p:spPr>
            <p:txBody>
              <a:bodyPr wrap="square">
                <a:spAutoFit/>
              </a:bodyPr>
              <a:lstStyle/>
              <a:p>
                <a:r>
                  <a:rPr lang="en-US" sz="1800" dirty="0">
                    <a:latin typeface="+mn-lt"/>
                  </a:rPr>
                  <a:t>Consider only data</a:t>
                </a:r>
                <a:br>
                  <a:rPr lang="en-US" sz="1800" dirty="0">
                    <a:latin typeface="+mn-lt"/>
                  </a:rPr>
                </a:br>
                <a:r>
                  <a:rPr lang="en-US" sz="1800" dirty="0">
                    <a:latin typeface="+mn-lt"/>
                  </a:rPr>
                  <a:t>from one FEBA Test.</a:t>
                </a:r>
                <a:br>
                  <a:rPr lang="en-US" sz="1800" dirty="0">
                    <a:latin typeface="+mn-lt"/>
                  </a:rPr>
                </a:br>
                <a:r>
                  <a:rPr lang="en-US" sz="1800" dirty="0">
                    <a:latin typeface="+mn-lt"/>
                  </a:rPr>
                  <a:t>No</a:t>
                </a:r>
                <a:r>
                  <a:rPr lang="en-US" sz="1800" b="0" dirty="0">
                    <a:latin typeface="+mn-lt"/>
                  </a:rPr>
                  <a:t> </a:t>
                </a:r>
                <a14:m>
                  <m:oMath xmlns:m="http://schemas.openxmlformats.org/officeDocument/2006/math">
                    <m:sSub>
                      <m:sSubPr>
                        <m:ctrlPr>
                          <a:rPr lang="en-US" sz="1800" b="0" i="1" smtClean="0">
                            <a:latin typeface="Cambria Math"/>
                          </a:rPr>
                        </m:ctrlPr>
                      </m:sSubPr>
                      <m:e>
                        <m:r>
                          <a:rPr lang="en-US" sz="1800" b="1" i="1" smtClean="0">
                            <a:latin typeface="Cambria Math"/>
                          </a:rPr>
                          <m:t>𝒙</m:t>
                        </m:r>
                      </m:e>
                      <m:sub>
                        <m:r>
                          <a:rPr lang="en-US" sz="1800" b="0" i="1" smtClean="0">
                            <a:latin typeface="Cambria Math"/>
                          </a:rPr>
                          <m:t>𝑐</m:t>
                        </m:r>
                      </m:sub>
                    </m:sSub>
                  </m:oMath>
                </a14:m>
                <a:r>
                  <a:rPr lang="en-US" sz="1800" b="0" dirty="0">
                    <a:latin typeface="+mn-lt"/>
                  </a:rPr>
                  <a:t> in formulation.</a:t>
                </a:r>
              </a:p>
            </p:txBody>
          </p:sp>
        </mc:Choice>
        <mc:Fallback xmlns="">
          <p:sp>
            <p:nvSpPr>
              <p:cNvPr id="65" name="Rectangle 64"/>
              <p:cNvSpPr>
                <a:spLocks noRot="1" noChangeAspect="1" noMove="1" noResize="1" noEditPoints="1" noAdjustHandles="1" noChangeArrowheads="1" noChangeShapeType="1" noTextEdit="1"/>
              </p:cNvSpPr>
              <p:nvPr/>
            </p:nvSpPr>
            <p:spPr>
              <a:xfrm>
                <a:off x="6516217" y="1623599"/>
                <a:ext cx="2303934" cy="923330"/>
              </a:xfrm>
              <a:prstGeom prst="rect">
                <a:avLst/>
              </a:prstGeom>
              <a:blipFill>
                <a:blip r:embed="rId5"/>
                <a:stretch>
                  <a:fillRect l="-2381" t="-3289" b="-9211"/>
                </a:stretch>
              </a:blipFill>
            </p:spPr>
            <p:txBody>
              <a:bodyPr/>
              <a:lstStyle/>
              <a:p>
                <a:r>
                  <a:rPr lang="en-VI">
                    <a:noFill/>
                  </a:rPr>
                  <a:t> </a:t>
                </a:r>
              </a:p>
            </p:txBody>
          </p:sp>
        </mc:Fallback>
      </mc:AlternateContent>
      <p:cxnSp>
        <p:nvCxnSpPr>
          <p:cNvPr id="28" name="Straight Connector 27"/>
          <p:cNvCxnSpPr/>
          <p:nvPr/>
        </p:nvCxnSpPr>
        <p:spPr bwMode="auto">
          <a:xfrm>
            <a:off x="755576" y="2990855"/>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graphicFrame>
            <p:nvGraphicFramePr>
              <p:cNvPr id="31" name="Table 30"/>
              <p:cNvGraphicFramePr>
                <a:graphicFrameLocks noGrp="1"/>
              </p:cNvGraphicFramePr>
              <p:nvPr>
                <p:extLst>
                  <p:ext uri="{D42A27DB-BD31-4B8C-83A1-F6EECF244321}">
                    <p14:modId xmlns:p14="http://schemas.microsoft.com/office/powerpoint/2010/main" val="1494788003"/>
                  </p:ext>
                </p:extLst>
              </p:nvPr>
            </p:nvGraphicFramePr>
            <p:xfrm>
              <a:off x="251520" y="4143712"/>
              <a:ext cx="5330883" cy="2453640"/>
            </p:xfrm>
            <a:graphic>
              <a:graphicData uri="http://schemas.openxmlformats.org/drawingml/2006/table">
                <a:tbl>
                  <a:tblPr firstRow="1" bandRow="1">
                    <a:tableStyleId>{5C22544A-7EE6-4342-B048-85BDC9FD1C3A}</a:tableStyleId>
                  </a:tblPr>
                  <a:tblGrid>
                    <a:gridCol w="508318">
                      <a:extLst>
                        <a:ext uri="{9D8B030D-6E8A-4147-A177-3AD203B41FA5}">
                          <a16:colId xmlns:a16="http://schemas.microsoft.com/office/drawing/2014/main" xmlns="" val="20000"/>
                        </a:ext>
                      </a:extLst>
                    </a:gridCol>
                    <a:gridCol w="4822565">
                      <a:extLst>
                        <a:ext uri="{9D8B030D-6E8A-4147-A177-3AD203B41FA5}">
                          <a16:colId xmlns:a16="http://schemas.microsoft.com/office/drawing/2014/main" xmlns="" val="20001"/>
                        </a:ext>
                      </a:extLst>
                    </a:gridCol>
                  </a:tblGrid>
                  <a:tr h="302260">
                    <a:tc>
                      <a:txBody>
                        <a:bodyPr/>
                        <a:lstStyle/>
                        <a:p>
                          <a:pPr algn="ctr"/>
                          <a:r>
                            <a:rPr lang="en-US" sz="1700" dirty="0">
                              <a:solidFill>
                                <a:schemeClr val="tx1"/>
                              </a:solidFill>
                              <a:latin typeface="+mn-lt"/>
                            </a:rPr>
                            <a:t>No</a:t>
                          </a: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700" b="1" dirty="0">
                              <a:solidFill>
                                <a:schemeClr val="tx1"/>
                              </a:solidFill>
                              <a:latin typeface="+mn-lt"/>
                            </a:rPr>
                            <a:t>Calibration</a:t>
                          </a:r>
                          <a:r>
                            <a:rPr lang="en-US" sz="1700" b="1" baseline="0" dirty="0">
                              <a:solidFill>
                                <a:schemeClr val="tx1"/>
                              </a:solidFill>
                              <a:latin typeface="+mn-lt"/>
                            </a:rPr>
                            <a:t> Schemes</a:t>
                          </a:r>
                          <a:endParaRPr lang="en-US" sz="1700" b="1"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334318">
                    <a:tc>
                      <a:txBody>
                        <a:bodyPr/>
                        <a:lstStyle/>
                        <a:p>
                          <a:pPr algn="ctr"/>
                          <a:r>
                            <a:rPr lang="en-US" sz="1700" dirty="0">
                              <a:solidFill>
                                <a:schemeClr val="tx1"/>
                              </a:solidFill>
                              <a:latin typeface="+mn-lt"/>
                            </a:rPr>
                            <a:t>1</a:t>
                          </a:r>
                        </a:p>
                      </a:txBody>
                      <a:tcPr>
                        <a:lnT w="12700" cap="flat" cmpd="sng" algn="ctr">
                          <a:solidFill>
                            <a:schemeClr val="tx1"/>
                          </a:solidFill>
                          <a:prstDash val="solid"/>
                          <a:round/>
                          <a:headEnd type="none" w="med" len="med"/>
                          <a:tailEnd type="none" w="med" len="med"/>
                        </a:lnT>
                        <a:solidFill>
                          <a:schemeClr val="bg1"/>
                        </a:solidFill>
                      </a:tcPr>
                    </a:tc>
                    <a:tc>
                      <a:txBody>
                        <a:bodyPr/>
                        <a:lstStyle/>
                        <a:p>
                          <a:pPr algn="l"/>
                          <a:r>
                            <a:rPr lang="en-US" sz="1700" dirty="0">
                              <a:solidFill>
                                <a:schemeClr val="tx1"/>
                              </a:solidFill>
                              <a:latin typeface="+mn-lt"/>
                            </a:rPr>
                            <a:t>With</a:t>
                          </a:r>
                          <a:r>
                            <a:rPr lang="en-US" sz="1700" baseline="0" dirty="0">
                              <a:solidFill>
                                <a:schemeClr val="tx1"/>
                              </a:solidFill>
                              <a:latin typeface="+mn-lt"/>
                            </a:rPr>
                            <a:t> </a:t>
                          </a:r>
                          <a14:m>
                            <m:oMath xmlns:m="http://schemas.openxmlformats.org/officeDocument/2006/math">
                              <m:r>
                                <a:rPr lang="en-US" sz="1700" b="0" i="1" baseline="0" smtClean="0">
                                  <a:solidFill>
                                    <a:schemeClr val="tx1"/>
                                  </a:solidFill>
                                  <a:latin typeface="Cambria Math"/>
                                </a:rPr>
                                <m:t>𝛿</m:t>
                              </m:r>
                              <m:r>
                                <a:rPr lang="en-US" sz="1700" b="0" i="1" baseline="0" smtClean="0">
                                  <a:solidFill>
                                    <a:schemeClr val="tx1"/>
                                  </a:solidFill>
                                  <a:latin typeface="Cambria Math"/>
                                </a:rPr>
                                <m:t>, </m:t>
                              </m:r>
                            </m:oMath>
                          </a14:m>
                          <a:r>
                            <a:rPr lang="en-US" sz="1700" b="1" dirty="0">
                              <a:solidFill>
                                <a:schemeClr val="tx1"/>
                              </a:solidFill>
                              <a:latin typeface="+mn-lt"/>
                            </a:rPr>
                            <a:t>all types of data</a:t>
                          </a: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xmlns="" val="10001"/>
                      </a:ext>
                    </a:extLst>
                  </a:tr>
                  <a:tr h="334318">
                    <a:tc>
                      <a:txBody>
                        <a:bodyPr/>
                        <a:lstStyle/>
                        <a:p>
                          <a:pPr algn="ctr"/>
                          <a:r>
                            <a:rPr lang="en-US" sz="1700" dirty="0">
                              <a:solidFill>
                                <a:schemeClr val="tx1"/>
                              </a:solidFill>
                              <a:latin typeface="+mn-lt"/>
                            </a:rPr>
                            <a:t>2</a:t>
                          </a:r>
                        </a:p>
                      </a:txBody>
                      <a:tcPr>
                        <a:lnB w="12700" cmpd="sng">
                          <a:noFill/>
                        </a:lnB>
                        <a:solidFill>
                          <a:schemeClr val="bg1"/>
                        </a:solidFill>
                      </a:tcPr>
                    </a:tc>
                    <a:tc>
                      <a:txBody>
                        <a:bodyPr/>
                        <a:lstStyle/>
                        <a:p>
                          <a:pPr algn="l"/>
                          <a14:m>
                            <m:oMath xmlns:m="http://schemas.openxmlformats.org/officeDocument/2006/math">
                              <m:r>
                                <m:rPr>
                                  <m:nor/>
                                </m:rPr>
                                <a:rPr lang="en-US" sz="1700" dirty="0" smtClean="0">
                                  <a:solidFill>
                                    <a:schemeClr val="tx1"/>
                                  </a:solidFill>
                                  <a:latin typeface="+mn-lt"/>
                                </a:rPr>
                                <m:t>With</m:t>
                              </m:r>
                              <m:r>
                                <m:rPr>
                                  <m:nor/>
                                </m:rPr>
                                <a:rPr lang="en-US" sz="1700" baseline="0" dirty="0" smtClean="0">
                                  <a:solidFill>
                                    <a:schemeClr val="tx1"/>
                                  </a:solidFill>
                                  <a:latin typeface="+mn-lt"/>
                                </a:rPr>
                                <m:t> </m:t>
                              </m:r>
                              <m:r>
                                <a:rPr lang="en-US" sz="1700" b="0" i="1" baseline="0" smtClean="0">
                                  <a:solidFill>
                                    <a:schemeClr val="tx1"/>
                                  </a:solidFill>
                                  <a:latin typeface="Cambria Math"/>
                                </a:rPr>
                                <m:t>𝛿</m:t>
                              </m:r>
                              <m:r>
                                <a:rPr lang="en-US" sz="1700" b="0" i="1" baseline="0" smtClean="0">
                                  <a:solidFill>
                                    <a:schemeClr val="tx1"/>
                                  </a:solidFill>
                                  <a:latin typeface="Cambria Math"/>
                                </a:rPr>
                                <m:t>, </m:t>
                              </m:r>
                            </m:oMath>
                          </a14:m>
                          <a:r>
                            <a:rPr lang="en-US" sz="1700" b="1" dirty="0">
                              <a:solidFill>
                                <a:schemeClr val="tx1"/>
                              </a:solidFill>
                              <a:latin typeface="+mn-lt"/>
                            </a:rPr>
                            <a:t>agains</a:t>
                          </a:r>
                          <a:r>
                            <a:rPr lang="en-US" sz="1700" b="1" baseline="0" dirty="0">
                              <a:solidFill>
                                <a:schemeClr val="tx1"/>
                              </a:solidFill>
                              <a:latin typeface="+mn-lt"/>
                            </a:rPr>
                            <a:t>t clad temperature (TC) data  only</a:t>
                          </a:r>
                          <a:endParaRPr lang="en-US" sz="1700" b="1" dirty="0">
                            <a:solidFill>
                              <a:schemeClr val="tx1"/>
                            </a:solidFill>
                            <a:latin typeface="+mn-lt"/>
                          </a:endParaRPr>
                        </a:p>
                      </a:txBody>
                      <a:tcPr>
                        <a:lnB w="12700" cmpd="sng">
                          <a:noFill/>
                        </a:lnB>
                        <a:solidFill>
                          <a:schemeClr val="bg1"/>
                        </a:solidFill>
                      </a:tcPr>
                    </a:tc>
                    <a:extLst>
                      <a:ext uri="{0D108BD9-81ED-4DB2-BD59-A6C34878D82A}">
                        <a16:rowId xmlns:a16="http://schemas.microsoft.com/office/drawing/2014/main" xmlns="" val="10002"/>
                      </a:ext>
                    </a:extLst>
                  </a:tr>
                  <a:tr h="334318">
                    <a:tc>
                      <a:txBody>
                        <a:bodyPr/>
                        <a:lstStyle/>
                        <a:p>
                          <a:pPr algn="ctr"/>
                          <a:r>
                            <a:rPr lang="en-US" sz="1700" dirty="0">
                              <a:solidFill>
                                <a:schemeClr val="tx1"/>
                              </a:solidFill>
                              <a:latin typeface="+mn-lt"/>
                            </a:rPr>
                            <a:t>3</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14:m>
                            <m:oMath xmlns:m="http://schemas.openxmlformats.org/officeDocument/2006/math">
                              <m:r>
                                <m:rPr>
                                  <m:nor/>
                                </m:rPr>
                                <a:rPr lang="en-US" sz="1700" dirty="0" smtClean="0">
                                  <a:solidFill>
                                    <a:schemeClr val="tx1"/>
                                  </a:solidFill>
                                  <a:latin typeface="+mn-lt"/>
                                </a:rPr>
                                <m:t>With</m:t>
                              </m:r>
                              <m:r>
                                <m:rPr>
                                  <m:nor/>
                                </m:rPr>
                                <a:rPr lang="en-US" sz="1700" baseline="0" dirty="0" smtClean="0">
                                  <a:solidFill>
                                    <a:schemeClr val="tx1"/>
                                  </a:solidFill>
                                  <a:latin typeface="+mn-lt"/>
                                </a:rPr>
                                <m:t> </m:t>
                              </m:r>
                              <m:r>
                                <a:rPr lang="en-US" sz="1700" b="0" i="1" baseline="0" smtClean="0">
                                  <a:solidFill>
                                    <a:schemeClr val="tx1"/>
                                  </a:solidFill>
                                  <a:latin typeface="Cambria Math"/>
                                </a:rPr>
                                <m:t>𝛿</m:t>
                              </m:r>
                              <m:r>
                                <m:rPr>
                                  <m:nor/>
                                </m:rPr>
                                <a:rPr lang="en-US" sz="1700" b="0" i="0" baseline="0" smtClean="0">
                                  <a:solidFill>
                                    <a:schemeClr val="tx1"/>
                                  </a:solidFill>
                                  <a:latin typeface="Cambria Math"/>
                                </a:rPr>
                                <m:t>, </m:t>
                              </m:r>
                            </m:oMath>
                          </a14:m>
                          <a:r>
                            <a:rPr lang="en-US" sz="1700" b="1" dirty="0">
                              <a:solidFill>
                                <a:schemeClr val="tx1"/>
                              </a:solidFill>
                              <a:latin typeface="+mn-lt"/>
                            </a:rPr>
                            <a:t>against</a:t>
                          </a:r>
                          <a:r>
                            <a:rPr lang="en-US" sz="1700" b="1" baseline="0" dirty="0">
                              <a:solidFill>
                                <a:schemeClr val="tx1"/>
                              </a:solidFill>
                              <a:latin typeface="+mn-lt"/>
                            </a:rPr>
                            <a:t> pressure drop (DP) data only</a:t>
                          </a:r>
                          <a:endParaRPr lang="en-US" sz="1700" b="1"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334318">
                    <a:tc>
                      <a:txBody>
                        <a:bodyPr/>
                        <a:lstStyle/>
                        <a:p>
                          <a:pPr algn="ctr"/>
                          <a:r>
                            <a:rPr lang="en-US" sz="1700" dirty="0">
                              <a:solidFill>
                                <a:schemeClr val="tx1"/>
                              </a:solidFill>
                              <a:latin typeface="+mn-lt"/>
                            </a:rPr>
                            <a:t>4</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lang="en-US" sz="1700" dirty="0" smtClean="0">
                                  <a:solidFill>
                                    <a:schemeClr val="tx1"/>
                                  </a:solidFill>
                                  <a:latin typeface="+mn-lt"/>
                                </a:rPr>
                                <m:t>With</m:t>
                              </m:r>
                              <m:r>
                                <m:rPr>
                                  <m:nor/>
                                </m:rPr>
                                <a:rPr lang="en-US" sz="1700" baseline="0" dirty="0" smtClean="0">
                                  <a:solidFill>
                                    <a:schemeClr val="tx1"/>
                                  </a:solidFill>
                                  <a:latin typeface="+mn-lt"/>
                                </a:rPr>
                                <m:t> </m:t>
                              </m:r>
                              <m:r>
                                <a:rPr lang="en-US" sz="1700" b="0" i="1" baseline="0" smtClean="0">
                                  <a:solidFill>
                                    <a:schemeClr val="tx1"/>
                                  </a:solidFill>
                                  <a:latin typeface="Cambria Math"/>
                                </a:rPr>
                                <m:t>𝛿</m:t>
                              </m:r>
                              <m:r>
                                <a:rPr lang="en-US" sz="1700" b="0" i="1" baseline="0" smtClean="0">
                                  <a:solidFill>
                                    <a:schemeClr val="tx1"/>
                                  </a:solidFill>
                                  <a:latin typeface="Cambria Math"/>
                                </a:rPr>
                                <m:t>, </m:t>
                              </m:r>
                            </m:oMath>
                          </a14:m>
                          <a:r>
                            <a:rPr lang="en-US" sz="1700" b="1" dirty="0">
                              <a:solidFill>
                                <a:schemeClr val="tx1"/>
                              </a:solidFill>
                              <a:latin typeface="+mn-lt"/>
                            </a:rPr>
                            <a:t>against</a:t>
                          </a:r>
                          <a:r>
                            <a:rPr lang="en-US" sz="1700" b="1" baseline="0" dirty="0">
                              <a:solidFill>
                                <a:schemeClr val="tx1"/>
                              </a:solidFill>
                              <a:latin typeface="+mn-lt"/>
                            </a:rPr>
                            <a:t> liquid carryover (CO) data only</a:t>
                          </a:r>
                          <a:endParaRPr lang="en-US" sz="1700" b="1"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r h="334318">
                    <a:tc>
                      <a:txBody>
                        <a:bodyPr/>
                        <a:lstStyle/>
                        <a:p>
                          <a:pPr algn="ctr"/>
                          <a:r>
                            <a:rPr lang="en-US" sz="1700" dirty="0">
                              <a:solidFill>
                                <a:schemeClr val="tx1"/>
                              </a:solidFill>
                              <a:latin typeface="+mn-lt"/>
                            </a:rPr>
                            <a:t>5</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700" b="1" dirty="0">
                              <a:solidFill>
                                <a:schemeClr val="tx1"/>
                              </a:solidFill>
                              <a:latin typeface="+mn-lt"/>
                            </a:rPr>
                            <a:t>Without </a:t>
                          </a:r>
                          <a14:m>
                            <m:oMath xmlns:m="http://schemas.openxmlformats.org/officeDocument/2006/math">
                              <m:r>
                                <a:rPr lang="en-US" sz="1700" b="1" i="1" smtClean="0">
                                  <a:solidFill>
                                    <a:schemeClr val="tx1"/>
                                  </a:solidFill>
                                  <a:latin typeface="Cambria Math"/>
                                </a:rPr>
                                <m:t>𝜹</m:t>
                              </m:r>
                              <m:r>
                                <a:rPr lang="en-US" sz="1700" b="0" i="1" smtClean="0">
                                  <a:solidFill>
                                    <a:schemeClr val="tx1"/>
                                  </a:solidFill>
                                  <a:latin typeface="Cambria Math"/>
                                </a:rPr>
                                <m:t>,</m:t>
                              </m:r>
                            </m:oMath>
                          </a14:m>
                          <a:r>
                            <a:rPr lang="en-US" sz="1700" baseline="0" dirty="0">
                              <a:solidFill>
                                <a:schemeClr val="tx1"/>
                              </a:solidFill>
                              <a:latin typeface="+mn-lt"/>
                            </a:rPr>
                            <a:t> </a:t>
                          </a:r>
                          <a:r>
                            <a:rPr lang="en-US" sz="1700" dirty="0">
                              <a:solidFill>
                                <a:schemeClr val="tx1"/>
                              </a:solidFill>
                              <a:latin typeface="+mn-lt"/>
                            </a:rPr>
                            <a:t>against</a:t>
                          </a:r>
                          <a:r>
                            <a:rPr lang="en-US" sz="1700" baseline="0" dirty="0">
                              <a:solidFill>
                                <a:schemeClr val="tx1"/>
                              </a:solidFill>
                              <a:latin typeface="+mn-lt"/>
                            </a:rPr>
                            <a:t> all type of data</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r h="334318">
                    <a:tc>
                      <a:txBody>
                        <a:bodyPr/>
                        <a:lstStyle/>
                        <a:p>
                          <a:pPr algn="ctr"/>
                          <a:r>
                            <a:rPr lang="en-US" sz="1700" dirty="0">
                              <a:solidFill>
                                <a:schemeClr val="tx1"/>
                              </a:solidFill>
                              <a:latin typeface="+mn-lt"/>
                            </a:rPr>
                            <a:t>6</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lang="en-US" sz="1700" dirty="0" smtClean="0">
                                  <a:solidFill>
                                    <a:schemeClr val="tx1"/>
                                  </a:solidFill>
                                  <a:latin typeface="+mn-lt"/>
                                </a:rPr>
                                <m:t>With</m:t>
                              </m:r>
                              <m:r>
                                <m:rPr>
                                  <m:nor/>
                                </m:rPr>
                                <a:rPr lang="en-US" sz="1700" baseline="0" dirty="0" smtClean="0">
                                  <a:solidFill>
                                    <a:schemeClr val="tx1"/>
                                  </a:solidFill>
                                  <a:latin typeface="+mn-lt"/>
                                </a:rPr>
                                <m:t> </m:t>
                              </m:r>
                              <m:r>
                                <a:rPr lang="en-US" sz="1700" b="0" i="1" baseline="0" smtClean="0">
                                  <a:solidFill>
                                    <a:schemeClr val="tx1"/>
                                  </a:solidFill>
                                  <a:latin typeface="Cambria Math"/>
                                </a:rPr>
                                <m:t>𝛿</m:t>
                              </m:r>
                              <m:r>
                                <a:rPr lang="en-US" sz="1700" b="0" i="1" baseline="0" smtClean="0">
                                  <a:solidFill>
                                    <a:schemeClr val="tx1"/>
                                  </a:solidFill>
                                  <a:latin typeface="Cambria Math"/>
                                </a:rPr>
                                <m:t>, </m:t>
                              </m:r>
                            </m:oMath>
                          </a14:m>
                          <a:r>
                            <a:rPr lang="en-US" sz="1700" b="1" dirty="0">
                              <a:solidFill>
                                <a:schemeClr val="tx1"/>
                              </a:solidFill>
                              <a:latin typeface="+mn-lt"/>
                            </a:rPr>
                            <a:t>excluding</a:t>
                          </a:r>
                          <a:r>
                            <a:rPr lang="en-US" sz="1700" b="1" baseline="0" dirty="0">
                              <a:solidFill>
                                <a:schemeClr val="tx1"/>
                              </a:solidFill>
                              <a:latin typeface="+mn-lt"/>
                            </a:rPr>
                            <a:t> parameter </a:t>
                          </a:r>
                          <a:r>
                            <a:rPr lang="en-US" sz="1700" b="1" dirty="0">
                              <a:solidFill>
                                <a:schemeClr val="tx1"/>
                              </a:solidFill>
                              <a:latin typeface="+mn-lt"/>
                            </a:rPr>
                            <a:t> </a:t>
                          </a:r>
                          <a14:m>
                            <m:oMath xmlns:m="http://schemas.openxmlformats.org/officeDocument/2006/math">
                              <m:r>
                                <a:rPr lang="en-US" sz="1700" b="1" i="0" smtClean="0">
                                  <a:solidFill>
                                    <a:schemeClr val="tx1"/>
                                  </a:solidFill>
                                  <a:latin typeface="Cambria Math"/>
                                </a:rPr>
                                <m:t>𝐝𝐟𝐟𝐛𝐕𝐈𝐇𝐓</m:t>
                              </m:r>
                            </m:oMath>
                          </a14:m>
                          <a:endParaRPr lang="en-US" sz="1700" b="1" i="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6"/>
                      </a:ext>
                    </a:extLst>
                  </a:tr>
                </a:tbl>
              </a:graphicData>
            </a:graphic>
          </p:graphicFrame>
        </mc:Choice>
        <mc:Fallback xmlns="">
          <p:graphicFrame>
            <p:nvGraphicFramePr>
              <p:cNvPr id="31" name="Table 30"/>
              <p:cNvGraphicFramePr>
                <a:graphicFrameLocks noGrp="1"/>
              </p:cNvGraphicFramePr>
              <p:nvPr>
                <p:extLst>
                  <p:ext uri="{D42A27DB-BD31-4B8C-83A1-F6EECF244321}">
                    <p14:modId xmlns:p14="http://schemas.microsoft.com/office/powerpoint/2010/main" val="1494788003"/>
                  </p:ext>
                </p:extLst>
              </p:nvPr>
            </p:nvGraphicFramePr>
            <p:xfrm>
              <a:off x="251520" y="4143712"/>
              <a:ext cx="5330883" cy="2453640"/>
            </p:xfrm>
            <a:graphic>
              <a:graphicData uri="http://schemas.openxmlformats.org/drawingml/2006/table">
                <a:tbl>
                  <a:tblPr firstRow="1" bandRow="1">
                    <a:tableStyleId>{5C22544A-7EE6-4342-B048-85BDC9FD1C3A}</a:tableStyleId>
                  </a:tblPr>
                  <a:tblGrid>
                    <a:gridCol w="508318"/>
                    <a:gridCol w="4822565"/>
                  </a:tblGrid>
                  <a:tr h="350520">
                    <a:tc>
                      <a:txBody>
                        <a:bodyPr/>
                        <a:lstStyle/>
                        <a:p>
                          <a:pPr algn="ctr"/>
                          <a:r>
                            <a:rPr lang="en-US" sz="1700" dirty="0" smtClean="0">
                              <a:solidFill>
                                <a:schemeClr val="tx1"/>
                              </a:solidFill>
                              <a:latin typeface="+mn-lt"/>
                            </a:rPr>
                            <a:t>No</a:t>
                          </a:r>
                          <a:endParaRPr lang="en-US" sz="170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700" b="1" dirty="0" smtClean="0">
                              <a:solidFill>
                                <a:schemeClr val="tx1"/>
                              </a:solidFill>
                              <a:latin typeface="+mn-lt"/>
                            </a:rPr>
                            <a:t>Calibration</a:t>
                          </a:r>
                          <a:r>
                            <a:rPr lang="en-US" sz="1700" b="1" baseline="0" dirty="0" smtClean="0">
                              <a:solidFill>
                                <a:schemeClr val="tx1"/>
                              </a:solidFill>
                              <a:latin typeface="+mn-lt"/>
                            </a:rPr>
                            <a:t> Schemes</a:t>
                          </a:r>
                          <a:endParaRPr lang="en-US" sz="1700" b="1"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tr>
                  <a:tr h="350520">
                    <a:tc>
                      <a:txBody>
                        <a:bodyPr/>
                        <a:lstStyle/>
                        <a:p>
                          <a:pPr algn="ctr"/>
                          <a:r>
                            <a:rPr lang="en-US" sz="1700" dirty="0" smtClean="0">
                              <a:solidFill>
                                <a:schemeClr val="tx1"/>
                              </a:solidFill>
                              <a:latin typeface="+mn-lt"/>
                            </a:rPr>
                            <a:t>1</a:t>
                          </a:r>
                          <a:endParaRPr lang="en-US" sz="17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US"/>
                        </a:p>
                      </a:txBody>
                      <a:tcPr>
                        <a:lnT w="12700" cap="flat" cmpd="sng" algn="ctr">
                          <a:solidFill>
                            <a:schemeClr val="tx1"/>
                          </a:solidFill>
                          <a:prstDash val="solid"/>
                          <a:round/>
                          <a:headEnd type="none" w="med" len="med"/>
                          <a:tailEnd type="none" w="med" len="med"/>
                        </a:lnT>
                        <a:blipFill rotWithShape="1">
                          <a:blip r:embed="rId6"/>
                          <a:stretch>
                            <a:fillRect l="-10480" t="-103448" b="-518966"/>
                          </a:stretch>
                        </a:blipFill>
                      </a:tcPr>
                    </a:tc>
                  </a:tr>
                  <a:tr h="350520">
                    <a:tc>
                      <a:txBody>
                        <a:bodyPr/>
                        <a:lstStyle/>
                        <a:p>
                          <a:pPr algn="ctr"/>
                          <a:r>
                            <a:rPr lang="en-US" sz="1700" dirty="0" smtClean="0">
                              <a:solidFill>
                                <a:schemeClr val="tx1"/>
                              </a:solidFill>
                              <a:latin typeface="+mn-lt"/>
                            </a:rPr>
                            <a:t>2</a:t>
                          </a:r>
                          <a:endParaRPr lang="en-US" sz="1700" dirty="0">
                            <a:solidFill>
                              <a:schemeClr val="tx1"/>
                            </a:solidFill>
                            <a:latin typeface="+mn-lt"/>
                          </a:endParaRPr>
                        </a:p>
                      </a:txBody>
                      <a:tcPr>
                        <a:lnB w="12700" cmpd="sng">
                          <a:noFill/>
                        </a:lnB>
                        <a:solidFill>
                          <a:schemeClr val="bg1"/>
                        </a:solidFill>
                      </a:tcPr>
                    </a:tc>
                    <a:tc>
                      <a:txBody>
                        <a:bodyPr/>
                        <a:lstStyle/>
                        <a:p>
                          <a:endParaRPr lang="en-US"/>
                        </a:p>
                      </a:txBody>
                      <a:tcPr>
                        <a:lnB w="12700" cmpd="sng">
                          <a:noFill/>
                        </a:lnB>
                        <a:blipFill rotWithShape="1">
                          <a:blip r:embed="rId6"/>
                          <a:stretch>
                            <a:fillRect l="-10480" t="-207018" b="-428070"/>
                          </a:stretch>
                        </a:blipFill>
                      </a:tcPr>
                    </a:tc>
                  </a:tr>
                  <a:tr h="350520">
                    <a:tc>
                      <a:txBody>
                        <a:bodyPr/>
                        <a:lstStyle/>
                        <a:p>
                          <a:pPr algn="ctr"/>
                          <a:r>
                            <a:rPr lang="en-US" sz="1700" dirty="0" smtClean="0">
                              <a:solidFill>
                                <a:schemeClr val="tx1"/>
                              </a:solidFill>
                              <a:latin typeface="+mn-lt"/>
                            </a:rPr>
                            <a:t>3</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1">
                          <a:blip r:embed="rId6"/>
                          <a:stretch>
                            <a:fillRect l="-10480" t="-301724" b="-320690"/>
                          </a:stretch>
                        </a:blipFill>
                      </a:tcPr>
                    </a:tc>
                  </a:tr>
                  <a:tr h="350520">
                    <a:tc>
                      <a:txBody>
                        <a:bodyPr/>
                        <a:lstStyle/>
                        <a:p>
                          <a:pPr algn="ctr"/>
                          <a:r>
                            <a:rPr lang="en-US" sz="1700" dirty="0" smtClean="0">
                              <a:solidFill>
                                <a:schemeClr val="tx1"/>
                              </a:solidFill>
                              <a:latin typeface="+mn-lt"/>
                            </a:rPr>
                            <a:t>4</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1">
                          <a:blip r:embed="rId6"/>
                          <a:stretch>
                            <a:fillRect l="-10480" t="-408772" b="-226316"/>
                          </a:stretch>
                        </a:blipFill>
                      </a:tcPr>
                    </a:tc>
                  </a:tr>
                  <a:tr h="350520">
                    <a:tc>
                      <a:txBody>
                        <a:bodyPr/>
                        <a:lstStyle/>
                        <a:p>
                          <a:pPr algn="ctr"/>
                          <a:r>
                            <a:rPr lang="en-US" sz="1700" dirty="0" smtClean="0">
                              <a:solidFill>
                                <a:schemeClr val="tx1"/>
                              </a:solidFill>
                              <a:latin typeface="+mn-lt"/>
                            </a:rPr>
                            <a:t>5</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1">
                          <a:blip r:embed="rId6"/>
                          <a:stretch>
                            <a:fillRect l="-10480" t="-500000" b="-122414"/>
                          </a:stretch>
                        </a:blipFill>
                      </a:tcPr>
                    </a:tc>
                  </a:tr>
                  <a:tr h="350520">
                    <a:tc>
                      <a:txBody>
                        <a:bodyPr/>
                        <a:lstStyle/>
                        <a:p>
                          <a:pPr algn="ctr"/>
                          <a:r>
                            <a:rPr lang="en-US" sz="1700" dirty="0" smtClean="0">
                              <a:solidFill>
                                <a:schemeClr val="tx1"/>
                              </a:solidFill>
                              <a:latin typeface="+mn-lt"/>
                            </a:rPr>
                            <a:t>6</a:t>
                          </a:r>
                          <a:endParaRPr lang="en-US" sz="17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rotWithShape="1">
                          <a:blip r:embed="rId6"/>
                          <a:stretch>
                            <a:fillRect l="-10480" t="-610526" b="-24561"/>
                          </a:stretch>
                        </a:blipFill>
                      </a:tcPr>
                    </a:tc>
                  </a:tr>
                </a:tbl>
              </a:graphicData>
            </a:graphic>
          </p:graphicFrame>
        </mc:Fallback>
      </mc:AlternateContent>
      <p:cxnSp>
        <p:nvCxnSpPr>
          <p:cNvPr id="33" name="Straight Connector 32"/>
          <p:cNvCxnSpPr/>
          <p:nvPr/>
        </p:nvCxnSpPr>
        <p:spPr bwMode="auto">
          <a:xfrm>
            <a:off x="2565771" y="1721748"/>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5" name="Straight Connector 34"/>
          <p:cNvCxnSpPr/>
          <p:nvPr/>
        </p:nvCxnSpPr>
        <p:spPr bwMode="auto">
          <a:xfrm>
            <a:off x="1042988" y="1735301"/>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7" name="Rectangle 36"/>
          <p:cNvSpPr/>
          <p:nvPr/>
        </p:nvSpPr>
        <p:spPr>
          <a:xfrm>
            <a:off x="2345962" y="2420888"/>
            <a:ext cx="1376391" cy="369332"/>
          </a:xfrm>
          <a:prstGeom prst="rect">
            <a:avLst/>
          </a:prstGeom>
        </p:spPr>
        <p:txBody>
          <a:bodyPr wrap="square">
            <a:spAutoFit/>
          </a:bodyPr>
          <a:lstStyle/>
          <a:p>
            <a:pPr algn="ctr"/>
            <a:r>
              <a:rPr lang="en-US" sz="1800" b="1" dirty="0">
                <a:latin typeface="+mn-lt"/>
              </a:rPr>
              <a:t>unknown</a:t>
            </a:r>
            <a:endParaRPr lang="en-US" sz="1800" b="1" i="1" dirty="0">
              <a:latin typeface="+mn-lt"/>
            </a:endParaRPr>
          </a:p>
        </p:txBody>
      </p:sp>
      <p:cxnSp>
        <p:nvCxnSpPr>
          <p:cNvPr id="43" name="Straight Connector 42"/>
          <p:cNvCxnSpPr/>
          <p:nvPr/>
        </p:nvCxnSpPr>
        <p:spPr bwMode="auto">
          <a:xfrm flipH="1">
            <a:off x="3034157" y="2298821"/>
            <a:ext cx="1" cy="13056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4" name="Straight Connector 43"/>
          <p:cNvCxnSpPr/>
          <p:nvPr/>
        </p:nvCxnSpPr>
        <p:spPr bwMode="auto">
          <a:xfrm>
            <a:off x="4354777" y="1721747"/>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6" name="Straight Connector 45"/>
          <p:cNvCxnSpPr/>
          <p:nvPr/>
        </p:nvCxnSpPr>
        <p:spPr bwMode="auto">
          <a:xfrm>
            <a:off x="5446891" y="1735301"/>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Rectangle 46"/>
          <p:cNvSpPr/>
          <p:nvPr/>
        </p:nvSpPr>
        <p:spPr>
          <a:xfrm>
            <a:off x="6156176" y="5097378"/>
            <a:ext cx="2663975" cy="707886"/>
          </a:xfrm>
          <a:prstGeom prst="rect">
            <a:avLst/>
          </a:prstGeom>
        </p:spPr>
        <p:txBody>
          <a:bodyPr wrap="square" anchor="ctr">
            <a:spAutoFit/>
          </a:bodyPr>
          <a:lstStyle/>
          <a:p>
            <a:r>
              <a:rPr lang="en-US" sz="2000" dirty="0">
                <a:latin typeface="+mn-lt"/>
              </a:rPr>
              <a:t>6 calibration schemes were investigated</a:t>
            </a:r>
            <a:endParaRPr lang="en-US" sz="2000" b="0" dirty="0">
              <a:latin typeface="+mn-lt"/>
            </a:endParaRPr>
          </a:p>
        </p:txBody>
      </p:sp>
    </p:spTree>
    <p:extLst>
      <p:ext uri="{BB962C8B-B14F-4D97-AF65-F5344CB8AC3E}">
        <p14:creationId xmlns:p14="http://schemas.microsoft.com/office/powerpoint/2010/main" val="386898624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Computation of Bayesian Calibration</a:t>
            </a:r>
          </a:p>
        </p:txBody>
      </p:sp>
      <p:cxnSp>
        <p:nvCxnSpPr>
          <p:cNvPr id="4" name="Straight Connector 3"/>
          <p:cNvCxnSpPr/>
          <p:nvPr/>
        </p:nvCxnSpPr>
        <p:spPr bwMode="auto">
          <a:xfrm>
            <a:off x="3311860" y="2819759"/>
            <a:ext cx="0" cy="22170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 name="Rectangle 4"/>
          <p:cNvSpPr/>
          <p:nvPr/>
        </p:nvSpPr>
        <p:spPr>
          <a:xfrm>
            <a:off x="827584" y="2060848"/>
            <a:ext cx="4535810" cy="400110"/>
          </a:xfrm>
          <a:prstGeom prst="rect">
            <a:avLst/>
          </a:prstGeom>
        </p:spPr>
        <p:txBody>
          <a:bodyPr wrap="square">
            <a:spAutoFit/>
          </a:bodyPr>
          <a:lstStyle/>
          <a:p>
            <a:r>
              <a:rPr lang="en-US" sz="2000" b="1" dirty="0">
                <a:latin typeface="+mn-lt"/>
              </a:rPr>
              <a:t>Bayes’ Theorem</a:t>
            </a:r>
          </a:p>
        </p:txBody>
      </p:sp>
      <mc:AlternateContent xmlns:mc="http://schemas.openxmlformats.org/markup-compatibility/2006" xmlns:a14="http://schemas.microsoft.com/office/drawing/2010/main">
        <mc:Choice Requires="a14">
          <p:sp>
            <p:nvSpPr>
              <p:cNvPr id="6" name="TextBox 5"/>
              <p:cNvSpPr txBox="1"/>
              <p:nvPr/>
            </p:nvSpPr>
            <p:spPr>
              <a:xfrm>
                <a:off x="1187624" y="2917974"/>
                <a:ext cx="4896544" cy="115212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left"/>
                    </m:oMathParaPr>
                    <m:oMath xmlns:m="http://schemas.openxmlformats.org/officeDocument/2006/math">
                      <m:r>
                        <a:rPr lang="en-US" sz="1800" b="0" i="1" kern="1000" spc="30" smtClean="0">
                          <a:latin typeface="Cambria Math"/>
                          <a:cs typeface="Franklin Gothic Book"/>
                        </a:rPr>
                        <m:t>𝑝</m:t>
                      </m:r>
                      <m:d>
                        <m:dPr>
                          <m:ctrlPr>
                            <a:rPr lang="en-US" sz="1800" b="0" i="1" kern="1000" spc="30" smtClean="0">
                              <a:latin typeface="Cambria Math"/>
                              <a:cs typeface="Franklin Gothic Book"/>
                            </a:rPr>
                          </m:ctrlPr>
                        </m:dPr>
                        <m:e>
                          <m:sSub>
                            <m:sSubPr>
                              <m:ctrlPr>
                                <a:rPr lang="en-US" sz="1800" b="1" i="1" kern="1000" spc="30" smtClean="0">
                                  <a:latin typeface="Cambria Math"/>
                                </a:rPr>
                              </m:ctrlPr>
                            </m:sSubPr>
                            <m:e>
                              <m:r>
                                <a:rPr lang="en-US" sz="1800" b="1" i="1" kern="1000" spc="30" smtClean="0">
                                  <a:latin typeface="Cambria Math"/>
                                </a:rPr>
                                <m:t>𝒙</m:t>
                              </m:r>
                            </m:e>
                            <m:sub>
                              <m:r>
                                <a:rPr lang="en-US" sz="1800" b="0" i="1" kern="1000" spc="30" smtClean="0">
                                  <a:latin typeface="Cambria Math"/>
                                </a:rPr>
                                <m:t>𝑚</m:t>
                              </m:r>
                            </m:sub>
                          </m:sSub>
                        </m:e>
                        <m:e>
                          <m:d>
                            <m:dPr>
                              <m:begChr m:val="{"/>
                              <m:endChr m:val="}"/>
                              <m:ctrlPr>
                                <a:rPr lang="en-US" sz="1800" b="0" i="1" kern="1000" spc="30" smtClean="0">
                                  <a:latin typeface="Cambria Math"/>
                                </a:rPr>
                              </m:ctrlPr>
                            </m:dPr>
                            <m:e>
                              <m:sSubSup>
                                <m:sSubSupPr>
                                  <m:ctrlPr>
                                    <a:rPr lang="en-US" sz="1800" b="0" i="1" kern="1000" spc="30" smtClean="0">
                                      <a:latin typeface="Cambria Math"/>
                                    </a:rPr>
                                  </m:ctrlPr>
                                </m:sSubSupPr>
                                <m:e>
                                  <m:r>
                                    <a:rPr lang="en-US" sz="1800" b="0" i="1" kern="1000" spc="30" smtClean="0">
                                      <a:latin typeface="Cambria Math"/>
                                    </a:rPr>
                                    <m:t>𝑦</m:t>
                                  </m:r>
                                </m:e>
                                <m:sub/>
                                <m:sup>
                                  <m:r>
                                    <m:rPr>
                                      <m:sty m:val="p"/>
                                    </m:rPr>
                                    <a:rPr lang="en-US" sz="1800" b="0" i="0" kern="1000" spc="30" smtClean="0">
                                      <a:latin typeface="Cambria Math"/>
                                    </a:rPr>
                                    <m:t>exp</m:t>
                                  </m:r>
                                </m:sup>
                              </m:sSubSup>
                            </m:e>
                          </m:d>
                        </m:e>
                      </m:d>
                      <m:r>
                        <a:rPr lang="en-US" sz="1800" b="0" i="0" kern="1000" spc="30" smtClean="0">
                          <a:latin typeface="Cambria Math"/>
                        </a:rPr>
                        <m:t>=</m:t>
                      </m:r>
                      <m:f>
                        <m:fPr>
                          <m:ctrlPr>
                            <a:rPr lang="en-US" sz="1800" b="0" i="1" kern="1000" spc="30" smtClean="0">
                              <a:latin typeface="Cambria Math"/>
                            </a:rPr>
                          </m:ctrlPr>
                        </m:fPr>
                        <m:num>
                          <m:r>
                            <a:rPr lang="en-US" sz="1800" i="1" kern="1000" spc="30">
                              <a:latin typeface="Cambria Math"/>
                            </a:rPr>
                            <m:t>𝑝</m:t>
                          </m:r>
                          <m:d>
                            <m:dPr>
                              <m:ctrlPr>
                                <a:rPr lang="en-US" sz="1800" i="1" kern="1000" spc="30">
                                  <a:latin typeface="Cambria Math"/>
                                </a:rPr>
                              </m:ctrlPr>
                            </m:dPr>
                            <m:e>
                              <m:d>
                                <m:dPr>
                                  <m:begChr m:val="{"/>
                                  <m:endChr m:val="|"/>
                                  <m:ctrlPr>
                                    <a:rPr lang="en-US" sz="1800" i="1" kern="1000" spc="30">
                                      <a:latin typeface="Cambria Math"/>
                                    </a:rPr>
                                  </m:ctrlPr>
                                </m:dPr>
                                <m:e>
                                  <m:sSup>
                                    <m:sSupPr>
                                      <m:ctrlPr>
                                        <a:rPr lang="en-US" sz="1800" i="1" kern="1000" spc="30">
                                          <a:latin typeface="Cambria Math"/>
                                        </a:rPr>
                                      </m:ctrlPr>
                                    </m:sSupPr>
                                    <m:e>
                                      <m:r>
                                        <a:rPr lang="en-US" sz="1800" i="1" kern="1000" spc="30">
                                          <a:latin typeface="Cambria Math"/>
                                        </a:rPr>
                                        <m:t>𝑦</m:t>
                                      </m:r>
                                    </m:e>
                                    <m:sup>
                                      <m:r>
                                        <m:rPr>
                                          <m:sty m:val="p"/>
                                        </m:rPr>
                                        <a:rPr lang="en-US" sz="1800" kern="1000" spc="30">
                                          <a:latin typeface="Cambria Math"/>
                                        </a:rPr>
                                        <m:t>exp</m:t>
                                      </m:r>
                                    </m:sup>
                                  </m:sSup>
                                  <m:r>
                                    <a:rPr lang="en-US" sz="1800" i="1" kern="1000" spc="30">
                                      <a:latin typeface="Cambria Math"/>
                                    </a:rPr>
                                    <m:t>}</m:t>
                                  </m:r>
                                </m:e>
                              </m:d>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e>
                          </m:d>
                          <m:r>
                            <a:rPr lang="en-US" sz="1800" i="1" kern="1000" spc="30">
                              <a:latin typeface="Cambria Math"/>
                            </a:rPr>
                            <m:t>×</m:t>
                          </m:r>
                          <m:r>
                            <a:rPr lang="en-US" sz="1800" b="0" i="1" kern="1000" spc="30" smtClean="0">
                              <a:latin typeface="Cambria Math"/>
                            </a:rPr>
                            <m:t>𝑝</m:t>
                          </m:r>
                          <m:d>
                            <m:dPr>
                              <m:ctrlPr>
                                <a:rPr lang="en-US" sz="1800" b="0" i="1" kern="1000" spc="30" smtClean="0">
                                  <a:latin typeface="Cambria Math"/>
                                </a:rPr>
                              </m:ctrlPr>
                            </m:dPr>
                            <m:e>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e>
                          </m:d>
                        </m:num>
                        <m:den>
                          <m:nary>
                            <m:naryPr>
                              <m:limLoc m:val="undOvr"/>
                              <m:ctrlPr>
                                <a:rPr lang="en-US" sz="1800" b="0" i="1" kern="1000" spc="30" smtClean="0">
                                  <a:latin typeface="Cambria Math"/>
                                </a:rPr>
                              </m:ctrlPr>
                            </m:naryPr>
                            <m:sub>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sub>
                            <m:sup/>
                            <m:e>
                              <m:r>
                                <a:rPr lang="en-US" sz="1800" i="1" kern="1000" spc="30">
                                  <a:latin typeface="Cambria Math"/>
                                </a:rPr>
                                <m:t>𝑝</m:t>
                              </m:r>
                              <m:d>
                                <m:dPr>
                                  <m:ctrlPr>
                                    <a:rPr lang="en-US" sz="1800" i="1" kern="1000" spc="30">
                                      <a:latin typeface="Cambria Math"/>
                                    </a:rPr>
                                  </m:ctrlPr>
                                </m:dPr>
                                <m:e>
                                  <m:d>
                                    <m:dPr>
                                      <m:begChr m:val="{"/>
                                      <m:endChr m:val="|"/>
                                      <m:ctrlPr>
                                        <a:rPr lang="en-US" sz="1800" i="1" kern="1000" spc="30">
                                          <a:latin typeface="Cambria Math"/>
                                        </a:rPr>
                                      </m:ctrlPr>
                                    </m:dPr>
                                    <m:e>
                                      <m:sSup>
                                        <m:sSupPr>
                                          <m:ctrlPr>
                                            <a:rPr lang="en-US" sz="1800" i="1" kern="1000" spc="30">
                                              <a:latin typeface="Cambria Math"/>
                                            </a:rPr>
                                          </m:ctrlPr>
                                        </m:sSupPr>
                                        <m:e>
                                          <m:r>
                                            <a:rPr lang="en-US" sz="1800" i="1" kern="1000" spc="30">
                                              <a:latin typeface="Cambria Math"/>
                                            </a:rPr>
                                            <m:t>𝑦</m:t>
                                          </m:r>
                                        </m:e>
                                        <m:sup>
                                          <m:r>
                                            <m:rPr>
                                              <m:sty m:val="p"/>
                                            </m:rPr>
                                            <a:rPr lang="en-US" sz="1800" kern="1000" spc="30">
                                              <a:latin typeface="Cambria Math"/>
                                            </a:rPr>
                                            <m:t>exp</m:t>
                                          </m:r>
                                        </m:sup>
                                      </m:sSup>
                                      <m:r>
                                        <a:rPr lang="en-US" sz="1800" i="1" kern="1000" spc="30">
                                          <a:latin typeface="Cambria Math"/>
                                        </a:rPr>
                                        <m:t>}</m:t>
                                      </m:r>
                                    </m:e>
                                  </m:d>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e>
                              </m:d>
                              <m:r>
                                <a:rPr lang="en-US" sz="1800" i="1" kern="1000" spc="30">
                                  <a:latin typeface="Cambria Math"/>
                                </a:rPr>
                                <m:t>×</m:t>
                              </m:r>
                              <m:r>
                                <a:rPr lang="en-US" sz="1800" i="1" kern="1000" spc="30">
                                  <a:latin typeface="Cambria Math"/>
                                </a:rPr>
                                <m:t>𝑝</m:t>
                              </m:r>
                              <m:d>
                                <m:dPr>
                                  <m:ctrlPr>
                                    <a:rPr lang="en-US" sz="1800" i="1" kern="1000" spc="30">
                                      <a:latin typeface="Cambria Math"/>
                                    </a:rPr>
                                  </m:ctrlPr>
                                </m:dPr>
                                <m:e>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e>
                              </m:d>
                              <m:r>
                                <a:rPr lang="en-US" sz="1800" b="0" i="1" kern="1000" spc="30" smtClean="0">
                                  <a:latin typeface="Cambria Math"/>
                                </a:rPr>
                                <m:t> </m:t>
                              </m:r>
                              <m:r>
                                <a:rPr lang="en-US" sz="1800" b="0" i="1" kern="1000" spc="30" smtClean="0">
                                  <a:latin typeface="Cambria Math"/>
                                </a:rPr>
                                <m:t>𝑑</m:t>
                              </m:r>
                              <m:sSub>
                                <m:sSubPr>
                                  <m:ctrlPr>
                                    <a:rPr lang="en-US" sz="1800" b="1" i="1" kern="1000" spc="30">
                                      <a:latin typeface="Cambria Math"/>
                                    </a:rPr>
                                  </m:ctrlPr>
                                </m:sSubPr>
                                <m:e>
                                  <m:r>
                                    <a:rPr lang="en-US" sz="1800" b="1" i="1" kern="1000" spc="30">
                                      <a:latin typeface="Cambria Math"/>
                                    </a:rPr>
                                    <m:t>𝒙</m:t>
                                  </m:r>
                                </m:e>
                                <m:sub>
                                  <m:r>
                                    <a:rPr lang="en-US" sz="1800" i="1" kern="1000" spc="30">
                                      <a:latin typeface="Cambria Math"/>
                                    </a:rPr>
                                    <m:t>𝑚</m:t>
                                  </m:r>
                                </m:sub>
                              </m:sSub>
                            </m:e>
                          </m:nary>
                        </m:den>
                      </m:f>
                    </m:oMath>
                  </m:oMathPara>
                </a14:m>
                <a:endParaRPr lang="en-US" sz="1800" kern="1000" spc="30" dirty="0" err="1">
                  <a:latin typeface="+mn-lt"/>
                  <a:cs typeface="Franklin Gothic Book"/>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187624" y="2917974"/>
                <a:ext cx="4896544" cy="1152128"/>
              </a:xfrm>
              <a:prstGeom prst="rect">
                <a:avLst/>
              </a:prstGeom>
              <a:blipFill>
                <a:blip r:embed="rId3"/>
                <a:stretch>
                  <a:fillRect/>
                </a:stretch>
              </a:blipFill>
            </p:spPr>
            <p:txBody>
              <a:bodyPr/>
              <a:lstStyle/>
              <a:p>
                <a:r>
                  <a:rPr lang="en-VI">
                    <a:noFill/>
                  </a:rPr>
                  <a:t> </a:t>
                </a:r>
              </a:p>
            </p:txBody>
          </p:sp>
        </mc:Fallback>
      </mc:AlternateContent>
      <p:sp>
        <p:nvSpPr>
          <p:cNvPr id="8" name="Rectangle 7"/>
          <p:cNvSpPr/>
          <p:nvPr/>
        </p:nvSpPr>
        <p:spPr>
          <a:xfrm>
            <a:off x="827584" y="2450630"/>
            <a:ext cx="1151880" cy="369332"/>
          </a:xfrm>
          <a:prstGeom prst="rect">
            <a:avLst/>
          </a:prstGeom>
        </p:spPr>
        <p:txBody>
          <a:bodyPr wrap="square">
            <a:spAutoFit/>
          </a:bodyPr>
          <a:lstStyle/>
          <a:p>
            <a:r>
              <a:rPr lang="en-US" sz="1800" dirty="0">
                <a:latin typeface="+mn-lt"/>
              </a:rPr>
              <a:t>Posterior</a:t>
            </a:r>
            <a:endParaRPr lang="en-US" sz="1800" i="1" dirty="0">
              <a:latin typeface="+mn-lt"/>
            </a:endParaRPr>
          </a:p>
        </p:txBody>
      </p:sp>
      <p:cxnSp>
        <p:nvCxnSpPr>
          <p:cNvPr id="9" name="Straight Connector 8"/>
          <p:cNvCxnSpPr/>
          <p:nvPr/>
        </p:nvCxnSpPr>
        <p:spPr bwMode="auto">
          <a:xfrm>
            <a:off x="1272530" y="2800806"/>
            <a:ext cx="0" cy="350748"/>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10" name="Straight Connector 9"/>
          <p:cNvCxnSpPr/>
          <p:nvPr/>
        </p:nvCxnSpPr>
        <p:spPr bwMode="auto">
          <a:xfrm>
            <a:off x="4948214" y="2800806"/>
            <a:ext cx="0" cy="22170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2" name="Rectangle 11"/>
          <p:cNvSpPr/>
          <p:nvPr/>
        </p:nvSpPr>
        <p:spPr>
          <a:xfrm>
            <a:off x="2771800" y="2450427"/>
            <a:ext cx="1188132" cy="369332"/>
          </a:xfrm>
          <a:prstGeom prst="rect">
            <a:avLst/>
          </a:prstGeom>
        </p:spPr>
        <p:txBody>
          <a:bodyPr wrap="square">
            <a:spAutoFit/>
          </a:bodyPr>
          <a:lstStyle/>
          <a:p>
            <a:r>
              <a:rPr lang="en-US" sz="1800" dirty="0">
                <a:latin typeface="+mn-lt"/>
              </a:rPr>
              <a:t>Likelihood</a:t>
            </a:r>
            <a:endParaRPr lang="en-US" sz="1800" i="1" dirty="0">
              <a:latin typeface="+mn-lt"/>
            </a:endParaRPr>
          </a:p>
        </p:txBody>
      </p:sp>
      <p:sp>
        <p:nvSpPr>
          <p:cNvPr id="13" name="Rectangle 12"/>
          <p:cNvSpPr/>
          <p:nvPr/>
        </p:nvSpPr>
        <p:spPr>
          <a:xfrm>
            <a:off x="4635602" y="2450427"/>
            <a:ext cx="656478" cy="369332"/>
          </a:xfrm>
          <a:prstGeom prst="rect">
            <a:avLst/>
          </a:prstGeom>
        </p:spPr>
        <p:txBody>
          <a:bodyPr wrap="square">
            <a:spAutoFit/>
          </a:bodyPr>
          <a:lstStyle/>
          <a:p>
            <a:r>
              <a:rPr lang="en-US" sz="1800" dirty="0">
                <a:latin typeface="+mn-lt"/>
              </a:rPr>
              <a:t>Prior</a:t>
            </a:r>
            <a:endParaRPr lang="en-US" sz="1800" i="1" dirty="0">
              <a:latin typeface="+mn-lt"/>
            </a:endParaRPr>
          </a:p>
        </p:txBody>
      </p:sp>
      <mc:AlternateContent xmlns:mc="http://schemas.openxmlformats.org/markup-compatibility/2006" xmlns:a14="http://schemas.microsoft.com/office/drawing/2010/main">
        <mc:Choice Requires="a14">
          <p:sp>
            <p:nvSpPr>
              <p:cNvPr id="16" name="Rectangle 15"/>
              <p:cNvSpPr/>
              <p:nvPr/>
            </p:nvSpPr>
            <p:spPr>
              <a:xfrm>
                <a:off x="684213" y="1556792"/>
                <a:ext cx="8208266" cy="448521"/>
              </a:xfrm>
              <a:prstGeom prst="rect">
                <a:avLst/>
              </a:prstGeom>
              <a:ln w="19050">
                <a:noFill/>
                <a:prstDash val="dash"/>
              </a:ln>
            </p:spPr>
            <p:txBody>
              <a:bodyPr wrap="square">
                <a:spAutoFit/>
              </a:bodyPr>
              <a:lstStyle/>
              <a:p>
                <a:pPr marL="0" indent="0">
                  <a:buNone/>
                </a:pPr>
                <a:r>
                  <a:rPr lang="en-US" sz="2000" b="0" dirty="0">
                    <a:latin typeface="+mn-lt"/>
                  </a:rPr>
                  <a:t>Uncertainty on </a:t>
                </a:r>
                <a14:m>
                  <m:oMath xmlns:m="http://schemas.openxmlformats.org/officeDocument/2006/math">
                    <m:sSub>
                      <m:sSubPr>
                        <m:ctrlPr>
                          <a:rPr lang="en-US" sz="2000" b="0" i="1" smtClean="0">
                            <a:latin typeface="Cambria Math"/>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 </m:t>
                    </m:r>
                  </m:oMath>
                </a14:m>
                <a:r>
                  <a:rPr lang="en-US" sz="2000" dirty="0">
                    <a:latin typeface="+mn-lt"/>
                  </a:rPr>
                  <a:t>is fully specified by </a:t>
                </a:r>
                <a14:m>
                  <m:oMath xmlns:m="http://schemas.openxmlformats.org/officeDocument/2006/math">
                    <m:r>
                      <a:rPr lang="en-US" sz="2000" i="1" kern="1000" spc="30">
                        <a:latin typeface="Cambria Math" panose="02040503050406030204" pitchFamily="18" charset="0"/>
                        <a:cs typeface="Franklin Gothic Book"/>
                      </a:rPr>
                      <m:t>𝑝</m:t>
                    </m:r>
                    <m:d>
                      <m:dPr>
                        <m:ctrlPr>
                          <a:rPr lang="en-US" sz="2000" i="1" kern="1000" spc="30">
                            <a:latin typeface="Cambria Math"/>
                            <a:cs typeface="Franklin Gothic Book"/>
                          </a:rPr>
                        </m:ctrlPr>
                      </m:dPr>
                      <m:e>
                        <m:sSub>
                          <m:sSubPr>
                            <m:ctrlPr>
                              <a:rPr lang="en-US" sz="2000" b="1" i="1" kern="1000" spc="30">
                                <a:latin typeface="Cambria Math"/>
                              </a:rPr>
                            </m:ctrlPr>
                          </m:sSubPr>
                          <m:e>
                            <m:r>
                              <a:rPr lang="en-US" sz="2000" b="1" i="1" kern="1000" spc="30">
                                <a:latin typeface="Cambria Math" panose="02040503050406030204" pitchFamily="18" charset="0"/>
                              </a:rPr>
                              <m:t>𝒙</m:t>
                            </m:r>
                          </m:e>
                          <m:sub>
                            <m:r>
                              <a:rPr lang="en-US" sz="2000" i="1" kern="1000" spc="30">
                                <a:latin typeface="Cambria Math" panose="02040503050406030204" pitchFamily="18" charset="0"/>
                              </a:rPr>
                              <m:t>𝑚</m:t>
                            </m:r>
                          </m:sub>
                        </m:sSub>
                      </m:e>
                      <m:e>
                        <m:d>
                          <m:dPr>
                            <m:begChr m:val="{"/>
                            <m:endChr m:val="}"/>
                            <m:ctrlPr>
                              <a:rPr lang="en-US" sz="2000" i="1" kern="1000" spc="30">
                                <a:latin typeface="Cambria Math"/>
                              </a:rPr>
                            </m:ctrlPr>
                          </m:dPr>
                          <m:e>
                            <m:sSubSup>
                              <m:sSubSupPr>
                                <m:ctrlPr>
                                  <a:rPr lang="en-US" sz="2000" i="1" kern="1000" spc="30">
                                    <a:latin typeface="Cambria Math"/>
                                  </a:rPr>
                                </m:ctrlPr>
                              </m:sSubSupPr>
                              <m:e>
                                <m:r>
                                  <a:rPr lang="en-US" sz="2000" i="1" kern="1000" spc="30">
                                    <a:latin typeface="Cambria Math" panose="02040503050406030204" pitchFamily="18" charset="0"/>
                                  </a:rPr>
                                  <m:t>𝑦</m:t>
                                </m:r>
                              </m:e>
                              <m:sub/>
                              <m:sup>
                                <m:r>
                                  <m:rPr>
                                    <m:sty m:val="p"/>
                                  </m:rPr>
                                  <a:rPr lang="en-US" sz="2000" kern="1000" spc="30">
                                    <a:latin typeface="Cambria Math" panose="02040503050406030204" pitchFamily="18" charset="0"/>
                                  </a:rPr>
                                  <m:t>exp</m:t>
                                </m:r>
                              </m:sup>
                            </m:sSubSup>
                          </m:e>
                        </m:d>
                      </m:e>
                    </m:d>
                  </m:oMath>
                </a14:m>
                <a:r>
                  <a:rPr lang="en-US" sz="2000" dirty="0">
                    <a:latin typeface="+mn-lt"/>
                  </a:rPr>
                  <a:t>, the posterior pdf.</a:t>
                </a:r>
              </a:p>
            </p:txBody>
          </p:sp>
        </mc:Choice>
        <mc:Fallback xmlns="">
          <p:sp>
            <p:nvSpPr>
              <p:cNvPr id="16" name="Rectangle 15"/>
              <p:cNvSpPr>
                <a:spLocks noRot="1" noChangeAspect="1" noMove="1" noResize="1" noEditPoints="1" noAdjustHandles="1" noChangeArrowheads="1" noChangeShapeType="1" noTextEdit="1"/>
              </p:cNvSpPr>
              <p:nvPr/>
            </p:nvSpPr>
            <p:spPr>
              <a:xfrm>
                <a:off x="684213" y="1556792"/>
                <a:ext cx="8208266" cy="448521"/>
              </a:xfrm>
              <a:prstGeom prst="rect">
                <a:avLst/>
              </a:prstGeom>
              <a:blipFill>
                <a:blip r:embed="rId4"/>
                <a:stretch>
                  <a:fillRect l="-742" t="-1351" b="-17568"/>
                </a:stretch>
              </a:blipFill>
              <a:ln w="19050">
                <a:noFill/>
                <a:prstDash val="dash"/>
              </a:ln>
            </p:spPr>
            <p:txBody>
              <a:bodyPr/>
              <a:lstStyle/>
              <a:p>
                <a:r>
                  <a:rPr lang="en-VI">
                    <a:noFill/>
                  </a:rPr>
                  <a:t> </a:t>
                </a:r>
              </a:p>
            </p:txBody>
          </p:sp>
        </mc:Fallback>
      </mc:AlternateContent>
      <p:sp>
        <p:nvSpPr>
          <p:cNvPr id="17" name="Rectangle 16"/>
          <p:cNvSpPr/>
          <p:nvPr/>
        </p:nvSpPr>
        <p:spPr>
          <a:xfrm>
            <a:off x="7026775" y="4639488"/>
            <a:ext cx="1793375" cy="1323439"/>
          </a:xfrm>
          <a:prstGeom prst="rect">
            <a:avLst/>
          </a:prstGeom>
        </p:spPr>
        <p:txBody>
          <a:bodyPr wrap="square">
            <a:spAutoFit/>
          </a:bodyPr>
          <a:lstStyle/>
          <a:p>
            <a:pPr marL="0" indent="0">
              <a:buNone/>
            </a:pPr>
            <a:r>
              <a:rPr lang="en-US" sz="2000" b="1" dirty="0">
                <a:latin typeface="+mn-lt"/>
              </a:rPr>
              <a:t>Markov Chain </a:t>
            </a:r>
            <a:br>
              <a:rPr lang="en-US" sz="2000" b="1" dirty="0">
                <a:latin typeface="+mn-lt"/>
              </a:rPr>
            </a:br>
            <a:r>
              <a:rPr lang="en-US" sz="2000" b="1" dirty="0">
                <a:latin typeface="+mn-lt"/>
              </a:rPr>
              <a:t>Monte Carlo </a:t>
            </a:r>
            <a:br>
              <a:rPr lang="en-US" sz="2000" b="1" dirty="0">
                <a:latin typeface="+mn-lt"/>
              </a:rPr>
            </a:br>
            <a:r>
              <a:rPr lang="en-US" sz="2000" b="1" dirty="0">
                <a:latin typeface="+mn-lt"/>
              </a:rPr>
              <a:t>(MCMC) </a:t>
            </a:r>
            <a:br>
              <a:rPr lang="en-US" sz="2000" b="1" dirty="0">
                <a:latin typeface="+mn-lt"/>
              </a:rPr>
            </a:br>
            <a:r>
              <a:rPr lang="en-US" sz="2000" b="1" dirty="0">
                <a:latin typeface="+mn-lt"/>
              </a:rPr>
              <a:t>Simulation</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xmlns="" id="{908AA2F4-581A-4595-87EB-C0A83B260F2D}"/>
                  </a:ext>
                </a:extLst>
              </p:cNvPr>
              <p:cNvSpPr/>
              <p:nvPr/>
            </p:nvSpPr>
            <p:spPr>
              <a:xfrm>
                <a:off x="251521" y="4149080"/>
                <a:ext cx="6480720" cy="1910459"/>
              </a:xfrm>
              <a:prstGeom prst="rect">
                <a:avLst/>
              </a:prstGeom>
              <a:ln w="19050">
                <a:noFill/>
                <a:prstDash val="dash"/>
              </a:ln>
            </p:spPr>
            <p:txBody>
              <a:bodyPr wrap="square">
                <a:spAutoFit/>
              </a:bodyPr>
              <a:lstStyle/>
              <a:p>
                <a:pPr marL="0" indent="0">
                  <a:buNone/>
                </a:pPr>
                <a:r>
                  <a:rPr lang="en-US" sz="2000" b="0" dirty="0">
                    <a:latin typeface="+mn-lt"/>
                  </a:rPr>
                  <a:t>How </a:t>
                </a:r>
                <a14:m>
                  <m:oMath xmlns:m="http://schemas.openxmlformats.org/officeDocument/2006/math">
                    <m:r>
                      <a:rPr lang="en-US" sz="2000" i="1" kern="1000" spc="30">
                        <a:latin typeface="Cambria Math" panose="02040503050406030204" pitchFamily="18" charset="0"/>
                        <a:cs typeface="Franklin Gothic Book"/>
                      </a:rPr>
                      <m:t>𝑝</m:t>
                    </m:r>
                    <m:d>
                      <m:dPr>
                        <m:ctrlPr>
                          <a:rPr lang="en-US" sz="2000" i="1" kern="1000" spc="30">
                            <a:latin typeface="Cambria Math"/>
                            <a:cs typeface="Franklin Gothic Book"/>
                          </a:rPr>
                        </m:ctrlPr>
                      </m:dPr>
                      <m:e>
                        <m:sSub>
                          <m:sSubPr>
                            <m:ctrlPr>
                              <a:rPr lang="en-US" sz="2000" b="1" i="1" kern="1000" spc="30">
                                <a:latin typeface="Cambria Math"/>
                              </a:rPr>
                            </m:ctrlPr>
                          </m:sSubPr>
                          <m:e>
                            <m:r>
                              <a:rPr lang="en-US" sz="2000" b="1" i="1" kern="1000" spc="30">
                                <a:latin typeface="Cambria Math" panose="02040503050406030204" pitchFamily="18" charset="0"/>
                              </a:rPr>
                              <m:t>𝒙</m:t>
                            </m:r>
                          </m:e>
                          <m:sub>
                            <m:r>
                              <a:rPr lang="en-US" sz="2000" i="1" kern="1000" spc="30">
                                <a:latin typeface="Cambria Math" panose="02040503050406030204" pitchFamily="18" charset="0"/>
                              </a:rPr>
                              <m:t>𝑚</m:t>
                            </m:r>
                          </m:sub>
                        </m:sSub>
                      </m:e>
                      <m:e>
                        <m:d>
                          <m:dPr>
                            <m:begChr m:val="{"/>
                            <m:endChr m:val="}"/>
                            <m:ctrlPr>
                              <a:rPr lang="en-US" sz="2000" i="1" kern="1000" spc="30">
                                <a:latin typeface="Cambria Math"/>
                              </a:rPr>
                            </m:ctrlPr>
                          </m:dPr>
                          <m:e>
                            <m:sSubSup>
                              <m:sSubSupPr>
                                <m:ctrlPr>
                                  <a:rPr lang="en-US" sz="2000" i="1" kern="1000" spc="30">
                                    <a:latin typeface="Cambria Math"/>
                                  </a:rPr>
                                </m:ctrlPr>
                              </m:sSubSupPr>
                              <m:e>
                                <m:r>
                                  <a:rPr lang="en-US" sz="2000" i="1" kern="1000" spc="30">
                                    <a:latin typeface="Cambria Math" panose="02040503050406030204" pitchFamily="18" charset="0"/>
                                  </a:rPr>
                                  <m:t>𝑦</m:t>
                                </m:r>
                              </m:e>
                              <m:sub/>
                              <m:sup>
                                <m:r>
                                  <m:rPr>
                                    <m:sty m:val="p"/>
                                  </m:rPr>
                                  <a:rPr lang="en-US" sz="2000" kern="1000" spc="30">
                                    <a:latin typeface="Cambria Math" panose="02040503050406030204" pitchFamily="18" charset="0"/>
                                  </a:rPr>
                                  <m:t>exp</m:t>
                                </m:r>
                              </m:sup>
                            </m:sSubSup>
                          </m:e>
                        </m:d>
                      </m:e>
                    </m:d>
                  </m:oMath>
                </a14:m>
                <a:r>
                  <a:rPr lang="en-US" sz="2000" b="0" dirty="0">
                    <a:latin typeface="+mn-lt"/>
                  </a:rPr>
                  <a:t> is used:</a:t>
                </a:r>
              </a:p>
              <a:p>
                <a:pPr marL="357188" lvl="1" indent="-179388">
                  <a:buFont typeface="Arial" panose="020B0604020202020204" pitchFamily="34" charset="0"/>
                  <a:buChar char="•"/>
                </a:pPr>
                <a:r>
                  <a:rPr lang="en-US" sz="2000" dirty="0">
                    <a:latin typeface="+mn-lt"/>
                  </a:rPr>
                  <a:t>Uncertainty propagation in an application setting</a:t>
                </a:r>
                <a:br>
                  <a:rPr lang="en-US" sz="2000" dirty="0">
                    <a:latin typeface="+mn-lt"/>
                  </a:rPr>
                </a:br>
                <a:r>
                  <a:rPr lang="en-US" sz="2000" dirty="0">
                    <a:latin typeface="+mn-lt"/>
                  </a:rPr>
                  <a:t>(</a:t>
                </a:r>
                <a:r>
                  <a:rPr lang="en-US" sz="2000" b="1" dirty="0">
                    <a:latin typeface="+mn-lt"/>
                  </a:rPr>
                  <a:t>integration of a function under the posterior pdf</a:t>
                </a:r>
                <a:r>
                  <a:rPr lang="en-US" sz="2000" dirty="0">
                    <a:latin typeface="+mn-lt"/>
                  </a:rPr>
                  <a:t>)</a:t>
                </a:r>
              </a:p>
              <a:p>
                <a:pPr marL="357188" lvl="1" indent="-179388">
                  <a:spcBef>
                    <a:spcPts val="600"/>
                  </a:spcBef>
                  <a:buFont typeface="Arial" panose="020B0604020202020204" pitchFamily="34" charset="0"/>
                  <a:buChar char="•"/>
                </a:pPr>
                <a:r>
                  <a:rPr lang="en-US" sz="2000" b="0" dirty="0">
                    <a:latin typeface="+mn-lt"/>
                  </a:rPr>
                  <a:t>Characterization of </a:t>
                </a:r>
                <a:r>
                  <a:rPr lang="en-US" sz="2000" dirty="0">
                    <a:latin typeface="+mn-lt"/>
                  </a:rPr>
                  <a:t>parameter uncertainty, e.g., moments</a:t>
                </a:r>
                <a:br>
                  <a:rPr lang="en-US" sz="2000" dirty="0">
                    <a:latin typeface="+mn-lt"/>
                  </a:rPr>
                </a:br>
                <a:r>
                  <a:rPr lang="en-US" sz="2000" dirty="0">
                    <a:latin typeface="+mn-lt"/>
                  </a:rPr>
                  <a:t>(</a:t>
                </a:r>
                <a:r>
                  <a:rPr lang="en-US" sz="2000" b="1" dirty="0">
                    <a:latin typeface="+mn-lt"/>
                  </a:rPr>
                  <a:t>integration of the pdf over the parameter space</a:t>
                </a:r>
                <a:r>
                  <a:rPr lang="en-US" sz="2000" dirty="0">
                    <a:latin typeface="+mn-lt"/>
                  </a:rPr>
                  <a:t>)</a:t>
                </a:r>
              </a:p>
            </p:txBody>
          </p:sp>
        </mc:Choice>
        <mc:Fallback xmlns="">
          <p:sp>
            <p:nvSpPr>
              <p:cNvPr id="18" name="Rectangle 17">
                <a:extLst>
                  <a:ext uri="{FF2B5EF4-FFF2-40B4-BE49-F238E27FC236}">
                    <a16:creationId xmlns:a16="http://schemas.microsoft.com/office/drawing/2014/main" id="{908AA2F4-581A-4595-87EB-C0A83B260F2D}"/>
                  </a:ext>
                </a:extLst>
              </p:cNvPr>
              <p:cNvSpPr>
                <a:spLocks noRot="1" noChangeAspect="1" noMove="1" noResize="1" noEditPoints="1" noAdjustHandles="1" noChangeArrowheads="1" noChangeShapeType="1" noTextEdit="1"/>
              </p:cNvSpPr>
              <p:nvPr/>
            </p:nvSpPr>
            <p:spPr>
              <a:xfrm>
                <a:off x="251521" y="4149080"/>
                <a:ext cx="6480720" cy="1910459"/>
              </a:xfrm>
              <a:prstGeom prst="rect">
                <a:avLst/>
              </a:prstGeom>
              <a:blipFill>
                <a:blip r:embed="rId5"/>
                <a:stretch>
                  <a:fillRect l="-941" t="-639" r="-1035" b="-4792"/>
                </a:stretch>
              </a:blipFill>
              <a:ln w="19050">
                <a:noFill/>
                <a:prstDash val="dash"/>
              </a:ln>
            </p:spPr>
            <p:txBody>
              <a:bodyPr/>
              <a:lstStyle/>
              <a:p>
                <a:r>
                  <a:rPr lang="en-VI">
                    <a:noFill/>
                  </a:rPr>
                  <a:t> </a:t>
                </a:r>
              </a:p>
            </p:txBody>
          </p:sp>
        </mc:Fallback>
      </mc:AlternateContent>
      <p:sp>
        <p:nvSpPr>
          <p:cNvPr id="19" name="Isosceles Triangle 18">
            <a:extLst>
              <a:ext uri="{FF2B5EF4-FFF2-40B4-BE49-F238E27FC236}">
                <a16:creationId xmlns:a16="http://schemas.microsoft.com/office/drawing/2014/main" xmlns="" id="{768FF436-8732-4240-A647-E5F867A9D591}"/>
              </a:ext>
            </a:extLst>
          </p:cNvPr>
          <p:cNvSpPr/>
          <p:nvPr/>
        </p:nvSpPr>
        <p:spPr bwMode="auto">
          <a:xfrm>
            <a:off x="6752155" y="558769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Isosceles Triangle 21">
            <a:extLst>
              <a:ext uri="{FF2B5EF4-FFF2-40B4-BE49-F238E27FC236}">
                <a16:creationId xmlns:a16="http://schemas.microsoft.com/office/drawing/2014/main" xmlns="" id="{BB75030B-D112-4651-9A0B-775D4AD905ED}"/>
              </a:ext>
            </a:extLst>
          </p:cNvPr>
          <p:cNvSpPr/>
          <p:nvPr/>
        </p:nvSpPr>
        <p:spPr bwMode="auto">
          <a:xfrm>
            <a:off x="6752155" y="479715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23" name="Elbow Connector 26">
            <a:extLst>
              <a:ext uri="{FF2B5EF4-FFF2-40B4-BE49-F238E27FC236}">
                <a16:creationId xmlns:a16="http://schemas.microsoft.com/office/drawing/2014/main" xmlns="" id="{E6C47367-D678-412F-BDC8-72039ED89E86}"/>
              </a:ext>
            </a:extLst>
          </p:cNvPr>
          <p:cNvCxnSpPr>
            <a:cxnSpLocks/>
          </p:cNvCxnSpPr>
          <p:nvPr/>
        </p:nvCxnSpPr>
        <p:spPr bwMode="auto">
          <a:xfrm>
            <a:off x="6732240" y="4850644"/>
            <a:ext cx="12700" cy="790541"/>
          </a:xfrm>
          <a:prstGeom prst="bentConnector3">
            <a:avLst>
              <a:gd name="adj1" fmla="val 1254047"/>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252532731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015E501-DEB3-4AC2-83F5-D871C807748F}"/>
              </a:ext>
            </a:extLst>
          </p:cNvPr>
          <p:cNvPicPr>
            <a:picLocks noChangeAspect="1"/>
          </p:cNvPicPr>
          <p:nvPr/>
        </p:nvPicPr>
        <p:blipFill>
          <a:blip r:embed="rId3"/>
          <a:stretch>
            <a:fillRect/>
          </a:stretch>
        </p:blipFill>
        <p:spPr>
          <a:xfrm>
            <a:off x="1062000" y="1645200"/>
            <a:ext cx="8046736" cy="4663449"/>
          </a:xfrm>
          <a:prstGeom prst="rect">
            <a:avLst/>
          </a:prstGeom>
        </p:spPr>
      </p:pic>
      <p:sp>
        <p:nvSpPr>
          <p:cNvPr id="3" name="Title 2"/>
          <p:cNvSpPr>
            <a:spLocks noGrp="1"/>
          </p:cNvSpPr>
          <p:nvPr>
            <p:ph type="title"/>
          </p:nvPr>
        </p:nvSpPr>
        <p:spPr/>
        <p:txBody>
          <a:bodyPr/>
          <a:lstStyle/>
          <a:p>
            <a:r>
              <a:rPr lang="en-US" dirty="0"/>
              <a:t>Constraining the Prior Uncertainty Range of </a:t>
            </a:r>
            <a:br>
              <a:rPr lang="en-US" dirty="0"/>
            </a:br>
            <a:r>
              <a:rPr lang="en-US" dirty="0"/>
              <a:t>the Model Parameters</a:t>
            </a:r>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dffbVIHT</a:t>
            </a:r>
            <a:endParaRPr lang="en-US"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iafbIntDr</a:t>
            </a:r>
            <a:endParaRPr lang="en-US"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dffbIntDr</a:t>
            </a:r>
            <a:endParaRPr lang="en-US"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47" name="Rectangle 46">
            <a:extLst>
              <a:ext uri="{FF2B5EF4-FFF2-40B4-BE49-F238E27FC236}">
                <a16:creationId xmlns:a16="http://schemas.microsoft.com/office/drawing/2014/main" xmlns="" id="{2AD3E614-EEF9-41BE-9BBB-C1CD8DA3650C}"/>
              </a:ext>
            </a:extLst>
          </p:cNvPr>
          <p:cNvSpPr/>
          <p:nvPr/>
        </p:nvSpPr>
        <p:spPr>
          <a:xfrm>
            <a:off x="5940152" y="2725125"/>
            <a:ext cx="3168923" cy="1477328"/>
          </a:xfrm>
          <a:prstGeom prst="rect">
            <a:avLst/>
          </a:prstGeom>
          <a:noFill/>
        </p:spPr>
        <p:txBody>
          <a:bodyPr wrap="square">
            <a:spAutoFit/>
          </a:bodyPr>
          <a:lstStyle/>
          <a:p>
            <a:pPr marL="342900" indent="-342900">
              <a:buFont typeface="Arial" panose="020B0604020202020204" pitchFamily="34" charset="0"/>
              <a:buChar char="•"/>
            </a:pPr>
            <a:r>
              <a:rPr lang="en-US" sz="2000" b="1" dirty="0">
                <a:latin typeface="+mn-lt"/>
              </a:rPr>
              <a:t>Diagonal panels</a:t>
            </a:r>
            <a:r>
              <a:rPr lang="en-US" sz="2000" dirty="0">
                <a:latin typeface="+mn-lt"/>
              </a:rPr>
              <a:t>: univariate marginal PDFs</a:t>
            </a:r>
          </a:p>
          <a:p>
            <a:pPr marL="342900" indent="-342900">
              <a:buFont typeface="Arial" panose="020B0604020202020204" pitchFamily="34" charset="0"/>
              <a:buChar char="•"/>
            </a:pPr>
            <a:r>
              <a:rPr lang="en-US" sz="2000" b="1" dirty="0">
                <a:latin typeface="+mn-lt"/>
              </a:rPr>
              <a:t>Off-diagonal panels:</a:t>
            </a:r>
            <a:r>
              <a:rPr lang="en-US" sz="2000" dirty="0">
                <a:latin typeface="+mn-lt"/>
              </a:rPr>
              <a:t> pairwise correlation plots</a:t>
            </a:r>
          </a:p>
        </p:txBody>
      </p:sp>
      <p:sp>
        <p:nvSpPr>
          <p:cNvPr id="49" name="TextBox 48">
            <a:extLst>
              <a:ext uri="{FF2B5EF4-FFF2-40B4-BE49-F238E27FC236}">
                <a16:creationId xmlns:a16="http://schemas.microsoft.com/office/drawing/2014/main" xmlns="" id="{D3EA1286-C620-4BF1-A6D3-C8B915967608}"/>
              </a:ext>
            </a:extLst>
          </p:cNvPr>
          <p:cNvSpPr txBox="1"/>
          <p:nvPr/>
        </p:nvSpPr>
        <p:spPr>
          <a:xfrm>
            <a:off x="3851921" y="1791607"/>
            <a:ext cx="5211650" cy="463015"/>
          </a:xfrm>
          <a:prstGeom prst="rect">
            <a:avLst/>
          </a:prstGeom>
          <a:solidFill>
            <a:schemeClr val="bg1">
              <a:alpha val="80000"/>
            </a:schemeClr>
          </a:solidFill>
        </p:spPr>
        <p:txBody>
          <a:bodyPr wrap="none" lIns="0" tIns="0" rIns="0" bIns="0" rtlCol="0" anchor="ctr">
            <a:noAutofit/>
          </a:bodyPr>
          <a:lstStyle/>
          <a:p>
            <a:pPr algn="r">
              <a:lnSpc>
                <a:spcPct val="110000"/>
              </a:lnSpc>
              <a:spcBef>
                <a:spcPts val="0"/>
              </a:spcBef>
            </a:pPr>
            <a:r>
              <a:rPr lang="en-US" sz="2100" b="1" kern="1000" spc="30" dirty="0">
                <a:latin typeface="+mn-lt"/>
                <a:cs typeface="Franklin Gothic Book"/>
              </a:rPr>
              <a:t>Prior uncertainty of the model parameter</a:t>
            </a:r>
          </a:p>
        </p:txBody>
      </p:sp>
    </p:spTree>
    <p:extLst>
      <p:ext uri="{BB962C8B-B14F-4D97-AF65-F5344CB8AC3E}">
        <p14:creationId xmlns:p14="http://schemas.microsoft.com/office/powerpoint/2010/main" val="421119618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W:\project\stars\workspace\RND\SB-RND-ACT-006-13\WD41\projects\temp\wd41-all\figures\defense\figures\plotEnsDPDiscCente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466" y="1645245"/>
            <a:ext cx="8047038" cy="46640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Results: Considering pressure drop data to constrain the prior parameters range</a:t>
            </a:r>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dffbVIHT</a:t>
            </a:r>
            <a:endParaRPr lang="en-US"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iafbIntDr</a:t>
            </a:r>
            <a:endParaRPr lang="en-US" b="1"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dffbIntDr</a:t>
            </a:r>
            <a:endParaRPr lang="en-US"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xmlns="" id="{EBC5EC2A-6036-470F-A8F9-0CDA42178EF3}"/>
                  </a:ext>
                </a:extLst>
              </p:cNvPr>
              <p:cNvSpPr/>
              <p:nvPr/>
            </p:nvSpPr>
            <p:spPr>
              <a:xfrm>
                <a:off x="6080926" y="2893957"/>
                <a:ext cx="3027578" cy="137883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Interfacial drag of the inverted annular</a:t>
                </a:r>
                <a:br>
                  <a:rPr lang="en-US" sz="1900" kern="1000" spc="30" dirty="0">
                    <a:solidFill>
                      <a:srgbClr val="505050"/>
                    </a:solidFill>
                    <a:latin typeface="+mn-lt"/>
                    <a:cs typeface="Franklin Gothic Book"/>
                  </a:rPr>
                </a:br>
                <a:r>
                  <a:rPr lang="en-US" sz="1900" kern="1000" spc="30" dirty="0">
                    <a:solidFill>
                      <a:srgbClr val="505050"/>
                    </a:solidFill>
                    <a:latin typeface="+mn-lt"/>
                    <a:cs typeface="Franklin Gothic Book"/>
                  </a:rPr>
                  <a:t>flow regime</a:t>
                </a:r>
                <a:br>
                  <a:rPr lang="en-US" sz="1900" kern="1000" spc="30" dirty="0">
                    <a:solidFill>
                      <a:srgbClr val="505050"/>
                    </a:solidFill>
                    <a:latin typeface="+mn-lt"/>
                    <a:cs typeface="Franklin Gothic Book"/>
                  </a:rPr>
                </a:br>
                <a:r>
                  <a:rPr lang="en-US" sz="1900" kern="1000" spc="30" dirty="0">
                    <a:solidFill>
                      <a:srgbClr val="505050"/>
                    </a:solidFill>
                    <a:latin typeface="+mn-lt"/>
                    <a:cs typeface="Franklin Gothic Book"/>
                  </a:rPr>
                  <a:t>(influential w.r.t to </a:t>
                </a:r>
                <a14:m>
                  <m:oMath xmlns:m="http://schemas.openxmlformats.org/officeDocument/2006/math">
                    <m:r>
                      <m:rPr>
                        <m:sty m:val="p"/>
                      </m:rPr>
                      <a:rPr lang="en-US" sz="1900" b="0" i="0" kern="1000" spc="30" smtClean="0">
                        <a:solidFill>
                          <a:srgbClr val="505050"/>
                        </a:solidFill>
                        <a:latin typeface="Cambria Math" panose="02040503050406030204" pitchFamily="18" charset="0"/>
                        <a:cs typeface="Franklin Gothic Book"/>
                      </a:rPr>
                      <m:t>Δ</m:t>
                    </m:r>
                    <m:r>
                      <a:rPr lang="en-US" sz="1900" b="0" i="1" kern="1000" spc="30" smtClean="0">
                        <a:solidFill>
                          <a:srgbClr val="505050"/>
                        </a:solidFill>
                        <a:latin typeface="Cambria Math" panose="02040503050406030204" pitchFamily="18" charset="0"/>
                        <a:cs typeface="Franklin Gothic Book"/>
                      </a:rPr>
                      <m:t>𝑃</m:t>
                    </m:r>
                    <m:r>
                      <a:rPr lang="en-US" sz="1900" b="0" i="1" kern="1000" spc="30" smtClean="0">
                        <a:solidFill>
                          <a:srgbClr val="505050"/>
                        </a:solidFill>
                        <a:latin typeface="Cambria Math" panose="02040503050406030204" pitchFamily="18" charset="0"/>
                        <a:cs typeface="Franklin Gothic Book"/>
                      </a:rPr>
                      <m:t> </m:t>
                    </m:r>
                  </m:oMath>
                </a14:m>
                <a:r>
                  <a:rPr lang="en-US" sz="1900" kern="1000" spc="30" dirty="0">
                    <a:solidFill>
                      <a:srgbClr val="505050"/>
                    </a:solidFill>
                    <a:latin typeface="+mn-lt"/>
                    <a:cs typeface="Franklin Gothic Book"/>
                  </a:rPr>
                  <a:t>data)</a:t>
                </a:r>
              </a:p>
            </p:txBody>
          </p:sp>
        </mc:Choice>
        <mc:Fallback xmlns="">
          <p:sp>
            <p:nvSpPr>
              <p:cNvPr id="46" name="Rectangle 45">
                <a:extLst>
                  <a:ext uri="{FF2B5EF4-FFF2-40B4-BE49-F238E27FC236}">
                    <a16:creationId xmlns:a16="http://schemas.microsoft.com/office/drawing/2014/main" id="{EBC5EC2A-6036-470F-A8F9-0CDA42178EF3}"/>
                  </a:ext>
                </a:extLst>
              </p:cNvPr>
              <p:cNvSpPr>
                <a:spLocks noRot="1" noChangeAspect="1" noMove="1" noResize="1" noEditPoints="1" noAdjustHandles="1" noChangeArrowheads="1" noChangeShapeType="1" noTextEdit="1"/>
              </p:cNvSpPr>
              <p:nvPr/>
            </p:nvSpPr>
            <p:spPr>
              <a:xfrm>
                <a:off x="6080926" y="2893957"/>
                <a:ext cx="3027578" cy="1378839"/>
              </a:xfrm>
              <a:prstGeom prst="rect">
                <a:avLst/>
              </a:prstGeom>
              <a:blipFill>
                <a:blip r:embed="rId4"/>
                <a:stretch>
                  <a:fillRect l="-2016" t="-1327" r="-1613" b="-5752"/>
                </a:stretch>
              </a:blipFill>
            </p:spPr>
            <p:txBody>
              <a:bodyPr/>
              <a:lstStyle/>
              <a:p>
                <a:r>
                  <a:rPr lang="en-VI">
                    <a:noFill/>
                  </a:rPr>
                  <a:t> </a:t>
                </a:r>
              </a:p>
            </p:txBody>
          </p:sp>
        </mc:Fallback>
      </mc:AlternateContent>
      <p:sp>
        <p:nvSpPr>
          <p:cNvPr id="47" name="Isosceles Triangle 46">
            <a:extLst>
              <a:ext uri="{FF2B5EF4-FFF2-40B4-BE49-F238E27FC236}">
                <a16:creationId xmlns:a16="http://schemas.microsoft.com/office/drawing/2014/main" xmlns="" id="{D370E3B5-2E8D-4665-BF30-BDA04BC7E667}"/>
              </a:ext>
            </a:extLst>
          </p:cNvPr>
          <p:cNvSpPr/>
          <p:nvPr/>
        </p:nvSpPr>
        <p:spPr bwMode="auto">
          <a:xfrm>
            <a:off x="5866960" y="312378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a:extLst>
              <a:ext uri="{FF2B5EF4-FFF2-40B4-BE49-F238E27FC236}">
                <a16:creationId xmlns:a16="http://schemas.microsoft.com/office/drawing/2014/main" xmlns="" id="{49D010BB-6430-4D4E-A0DE-3BBBB76C3986}"/>
              </a:ext>
            </a:extLst>
          </p:cNvPr>
          <p:cNvSpPr/>
          <p:nvPr/>
        </p:nvSpPr>
        <p:spPr bwMode="auto">
          <a:xfrm>
            <a:off x="5559820" y="366299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51">
            <a:extLst>
              <a:ext uri="{FF2B5EF4-FFF2-40B4-BE49-F238E27FC236}">
                <a16:creationId xmlns:a16="http://schemas.microsoft.com/office/drawing/2014/main" xmlns="" id="{4D677E3A-5418-485D-9247-4B152B7381E5}"/>
              </a:ext>
            </a:extLst>
          </p:cNvPr>
          <p:cNvCxnSpPr>
            <a:stCxn id="48" idx="0"/>
            <a:endCxn id="47" idx="1"/>
          </p:cNvCxnSpPr>
          <p:nvPr/>
        </p:nvCxnSpPr>
        <p:spPr bwMode="auto">
          <a:xfrm rot="5400000" flipH="1" flipV="1">
            <a:off x="5517069" y="3282078"/>
            <a:ext cx="485718" cy="27611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0" name="Isosceles Triangle 49">
            <a:extLst>
              <a:ext uri="{FF2B5EF4-FFF2-40B4-BE49-F238E27FC236}">
                <a16:creationId xmlns:a16="http://schemas.microsoft.com/office/drawing/2014/main" xmlns="" id="{21FD2248-D855-4765-ABC3-32ED0F1032E1}"/>
              </a:ext>
            </a:extLst>
          </p:cNvPr>
          <p:cNvSpPr/>
          <p:nvPr/>
        </p:nvSpPr>
        <p:spPr bwMode="auto">
          <a:xfrm>
            <a:off x="5960035" y="234888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1" name="Isosceles Triangle 50">
            <a:extLst>
              <a:ext uri="{FF2B5EF4-FFF2-40B4-BE49-F238E27FC236}">
                <a16:creationId xmlns:a16="http://schemas.microsoft.com/office/drawing/2014/main" xmlns="" id="{5FDBCBD3-578D-4216-A898-C87BCAB27475}"/>
              </a:ext>
            </a:extLst>
          </p:cNvPr>
          <p:cNvSpPr/>
          <p:nvPr/>
        </p:nvSpPr>
        <p:spPr bwMode="auto">
          <a:xfrm>
            <a:off x="6150894" y="234888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2" name="Isosceles Triangle 51">
            <a:extLst>
              <a:ext uri="{FF2B5EF4-FFF2-40B4-BE49-F238E27FC236}">
                <a16:creationId xmlns:a16="http://schemas.microsoft.com/office/drawing/2014/main" xmlns="" id="{DE409F59-F90E-41D1-86D3-5850508634DA}"/>
              </a:ext>
            </a:extLst>
          </p:cNvPr>
          <p:cNvSpPr/>
          <p:nvPr/>
        </p:nvSpPr>
        <p:spPr bwMode="auto">
          <a:xfrm>
            <a:off x="8108615" y="234888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xmlns="" id="{1F714351-48EC-4C3F-A0F2-E19788F2393A}"/>
                  </a:ext>
                </a:extLst>
              </p:cNvPr>
              <p:cNvSpPr txBox="1"/>
              <p:nvPr/>
            </p:nvSpPr>
            <p:spPr>
              <a:xfrm>
                <a:off x="3851921" y="1791607"/>
                <a:ext cx="5211650" cy="739427"/>
              </a:xfrm>
              <a:prstGeom prst="rect">
                <a:avLst/>
              </a:prstGeom>
              <a:solidFill>
                <a:schemeClr val="bg1">
                  <a:alpha val="80000"/>
                </a:schemeClr>
              </a:solidFill>
            </p:spPr>
            <p:txBody>
              <a:bodyPr wrap="none" lIns="0" tIns="0" rIns="0" bIns="0" rtlCol="0" anchor="ctr">
                <a:noAutofit/>
              </a:bodyPr>
              <a:lstStyle/>
              <a:p>
                <a:pPr algn="r">
                  <a:lnSpc>
                    <a:spcPct val="110000"/>
                  </a:lnSpc>
                  <a:spcBef>
                    <a:spcPts val="0"/>
                  </a:spcBef>
                </a:pPr>
                <a:r>
                  <a:rPr lang="en-US" sz="2100" b="1" kern="1000" spc="30" dirty="0">
                    <a:latin typeface="+mn-lt"/>
                    <a:cs typeface="Franklin Gothic Book"/>
                  </a:rPr>
                  <a:t>The posterior based on pressure drop data only</a:t>
                </a:r>
              </a:p>
              <a:p>
                <a:pPr algn="r">
                  <a:lnSpc>
                    <a:spcPct val="110000"/>
                  </a:lnSpc>
                  <a:spcBef>
                    <a:spcPts val="0"/>
                  </a:spcBef>
                </a:pPr>
                <a:r>
                  <a:rPr lang="en-US" sz="2100" b="1" kern="1000" spc="30" dirty="0">
                    <a:latin typeface="+mn-lt"/>
                    <a:cs typeface="Franklin Gothic Book"/>
                  </a:rPr>
                  <a:t>(</a:t>
                </a:r>
                <a14:m>
                  <m:oMath xmlns:m="http://schemas.openxmlformats.org/officeDocument/2006/math">
                    <m:r>
                      <a:rPr lang="en-US" sz="2100" b="1" i="1" kern="1000" spc="30">
                        <a:latin typeface="Cambria Math" panose="02040503050406030204" pitchFamily="18" charset="0"/>
                        <a:cs typeface="Franklin Gothic Book"/>
                      </a:rPr>
                      <m:t>≈</m:t>
                    </m:r>
                    <m:r>
                      <a:rPr lang="en-US" sz="2100" b="1" i="1" kern="1000" spc="30">
                        <a:latin typeface="Cambria Math" panose="02040503050406030204" pitchFamily="18" charset="0"/>
                        <a:cs typeface="Franklin Gothic Book"/>
                      </a:rPr>
                      <m:t>𝟏</m:t>
                    </m:r>
                    <m:sSup>
                      <m:sSupPr>
                        <m:ctrlPr>
                          <a:rPr lang="en-US" sz="2100" b="1" i="1" kern="1000" spc="30">
                            <a:latin typeface="Cambria Math"/>
                            <a:cs typeface="Franklin Gothic Book"/>
                          </a:rPr>
                        </m:ctrlPr>
                      </m:sSupPr>
                      <m:e>
                        <m:r>
                          <a:rPr lang="en-US" sz="2100" b="1" i="1" kern="1000" spc="30">
                            <a:latin typeface="Cambria Math" panose="02040503050406030204" pitchFamily="18" charset="0"/>
                            <a:cs typeface="Franklin Gothic Book"/>
                          </a:rPr>
                          <m:t>𝟎</m:t>
                        </m:r>
                      </m:e>
                      <m:sup>
                        <m:r>
                          <a:rPr lang="en-US" sz="2100" b="1" i="1" kern="1000" spc="30">
                            <a:latin typeface="Cambria Math" panose="02040503050406030204" pitchFamily="18" charset="0"/>
                            <a:cs typeface="Franklin Gothic Book"/>
                          </a:rPr>
                          <m:t>𝟔</m:t>
                        </m:r>
                      </m:sup>
                    </m:sSup>
                    <m:r>
                      <a:rPr lang="en-US" sz="2100" b="1" i="1" kern="1000" spc="30">
                        <a:latin typeface="Cambria Math" panose="02040503050406030204" pitchFamily="18" charset="0"/>
                        <a:cs typeface="Franklin Gothic Book"/>
                      </a:rPr>
                      <m:t> </m:t>
                    </m:r>
                  </m:oMath>
                </a14:m>
                <a:r>
                  <a:rPr lang="en-US" sz="2100" b="1" kern="1000" spc="30" dirty="0">
                    <a:latin typeface="+mn-lt"/>
                    <a:cs typeface="Franklin Gothic Book"/>
                  </a:rPr>
                  <a:t>samples)</a:t>
                </a:r>
              </a:p>
            </p:txBody>
          </p:sp>
        </mc:Choice>
        <mc:Fallback xmlns="">
          <p:sp>
            <p:nvSpPr>
              <p:cNvPr id="54" name="TextBox 53">
                <a:extLst>
                  <a:ext uri="{FF2B5EF4-FFF2-40B4-BE49-F238E27FC236}">
                    <a16:creationId xmlns:a16="http://schemas.microsoft.com/office/drawing/2014/main" id="{1F714351-48EC-4C3F-A0F2-E19788F2393A}"/>
                  </a:ext>
                </a:extLst>
              </p:cNvPr>
              <p:cNvSpPr txBox="1">
                <a:spLocks noRot="1" noChangeAspect="1" noMove="1" noResize="1" noEditPoints="1" noAdjustHandles="1" noChangeArrowheads="1" noChangeShapeType="1" noTextEdit="1"/>
              </p:cNvSpPr>
              <p:nvPr/>
            </p:nvSpPr>
            <p:spPr>
              <a:xfrm>
                <a:off x="3851921" y="1791607"/>
                <a:ext cx="5211650" cy="739427"/>
              </a:xfrm>
              <a:prstGeom prst="rect">
                <a:avLst/>
              </a:prstGeom>
              <a:blipFill>
                <a:blip r:embed="rId5"/>
                <a:stretch>
                  <a:fillRect l="-7251" t="-8264" r="-3158" b="-18182"/>
                </a:stretch>
              </a:blipFill>
            </p:spPr>
            <p:txBody>
              <a:bodyPr/>
              <a:lstStyle/>
              <a:p>
                <a:r>
                  <a:rPr lang="en-VI">
                    <a:noFill/>
                  </a:rPr>
                  <a:t> </a:t>
                </a:r>
              </a:p>
            </p:txBody>
          </p:sp>
        </mc:Fallback>
      </mc:AlternateContent>
    </p:spTree>
    <p:extLst>
      <p:ext uri="{BB962C8B-B14F-4D97-AF65-F5344CB8AC3E}">
        <p14:creationId xmlns:p14="http://schemas.microsoft.com/office/powerpoint/2010/main" val="54399275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2" descr="W:\project\stars\workspace\RND\SB-RND-ACT-006-13\WD41\projects\temp\wd41-all\figures\defense\figures\plotEnsAllDiscCenter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645245"/>
            <a:ext cx="8047038" cy="46640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Results: Considering multiple types of data helps constrain the parameters uncertainty</a:t>
            </a:r>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gridHT</a:t>
            </a:r>
            <a:endParaRPr lang="en-US" b="1"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dffbWHT</a:t>
            </a:r>
            <a:endParaRPr lang="en-US" b="1"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dffbVIHT</a:t>
            </a:r>
            <a:endParaRPr lang="en-US" b="1"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iafbIntDr</a:t>
            </a:r>
            <a:endParaRPr lang="en-US"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dffbIntDr</a:t>
            </a:r>
            <a:endParaRPr lang="en-US" b="1"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mc:AlternateContent xmlns:mc="http://schemas.openxmlformats.org/markup-compatibility/2006" xmlns:a14="http://schemas.microsoft.com/office/drawing/2010/main">
        <mc:Choice Requires="a14">
          <p:sp>
            <p:nvSpPr>
              <p:cNvPr id="29" name="TextBox 28"/>
              <p:cNvSpPr txBox="1"/>
              <p:nvPr/>
            </p:nvSpPr>
            <p:spPr>
              <a:xfrm>
                <a:off x="4552083" y="1791607"/>
                <a:ext cx="4511487" cy="739427"/>
              </a:xfrm>
              <a:prstGeom prst="rect">
                <a:avLst/>
              </a:prstGeom>
              <a:solidFill>
                <a:schemeClr val="bg1">
                  <a:alpha val="80000"/>
                </a:schemeClr>
              </a:solidFill>
            </p:spPr>
            <p:txBody>
              <a:bodyPr wrap="none" lIns="0" tIns="0" rIns="0" bIns="0" rtlCol="0" anchor="ctr">
                <a:noAutofit/>
              </a:bodyPr>
              <a:lstStyle/>
              <a:p>
                <a:pPr algn="r">
                  <a:lnSpc>
                    <a:spcPct val="110000"/>
                  </a:lnSpc>
                  <a:spcBef>
                    <a:spcPts val="0"/>
                  </a:spcBef>
                </a:pPr>
                <a:r>
                  <a:rPr lang="en-US" sz="2100" b="1" kern="1000" spc="30" dirty="0">
                    <a:latin typeface="+mn-lt"/>
                    <a:cs typeface="Franklin Gothic Book"/>
                  </a:rPr>
                  <a:t>The posterior based on all types of data</a:t>
                </a:r>
              </a:p>
              <a:p>
                <a:pPr algn="r">
                  <a:lnSpc>
                    <a:spcPct val="110000"/>
                  </a:lnSpc>
                  <a:spcBef>
                    <a:spcPts val="0"/>
                  </a:spcBef>
                </a:pPr>
                <a:r>
                  <a:rPr lang="en-US" sz="2100" b="1" kern="1000" spc="30" dirty="0">
                    <a:latin typeface="+mn-lt"/>
                    <a:cs typeface="Franklin Gothic Book"/>
                  </a:rPr>
                  <a:t>(</a:t>
                </a:r>
                <a14:m>
                  <m:oMath xmlns:m="http://schemas.openxmlformats.org/officeDocument/2006/math">
                    <m:r>
                      <a:rPr lang="en-US" sz="2100" b="1" i="1" kern="1000" spc="30" smtClean="0">
                        <a:latin typeface="Cambria Math" panose="02040503050406030204" pitchFamily="18" charset="0"/>
                        <a:cs typeface="Franklin Gothic Book"/>
                      </a:rPr>
                      <m:t>≈</m:t>
                    </m:r>
                    <m:r>
                      <a:rPr lang="en-US" sz="2100" b="1" i="1" kern="1000" spc="30" smtClean="0">
                        <a:latin typeface="Cambria Math" panose="02040503050406030204" pitchFamily="18" charset="0"/>
                        <a:cs typeface="Franklin Gothic Book"/>
                      </a:rPr>
                      <m:t>𝟏</m:t>
                    </m:r>
                    <m:sSup>
                      <m:sSupPr>
                        <m:ctrlPr>
                          <a:rPr lang="en-US" sz="2100" b="1" i="1" kern="1000" spc="30" smtClean="0">
                            <a:latin typeface="Cambria Math"/>
                            <a:cs typeface="Franklin Gothic Book"/>
                          </a:rPr>
                        </m:ctrlPr>
                      </m:sSupPr>
                      <m:e>
                        <m:r>
                          <a:rPr lang="en-US" sz="2100" b="1" i="1" kern="1000" spc="30" smtClean="0">
                            <a:latin typeface="Cambria Math" panose="02040503050406030204" pitchFamily="18" charset="0"/>
                            <a:cs typeface="Franklin Gothic Book"/>
                          </a:rPr>
                          <m:t>𝟎</m:t>
                        </m:r>
                      </m:e>
                      <m:sup>
                        <m:r>
                          <a:rPr lang="en-US" sz="2100" b="1" i="1" kern="1000" spc="30" smtClean="0">
                            <a:latin typeface="Cambria Math" panose="02040503050406030204" pitchFamily="18" charset="0"/>
                            <a:cs typeface="Franklin Gothic Book"/>
                          </a:rPr>
                          <m:t>𝟔</m:t>
                        </m:r>
                      </m:sup>
                    </m:sSup>
                    <m:r>
                      <a:rPr lang="en-US" sz="2100" b="1" i="1" kern="1000" spc="30" smtClean="0">
                        <a:latin typeface="Cambria Math" panose="02040503050406030204" pitchFamily="18" charset="0"/>
                        <a:cs typeface="Franklin Gothic Book"/>
                      </a:rPr>
                      <m:t> </m:t>
                    </m:r>
                  </m:oMath>
                </a14:m>
                <a:r>
                  <a:rPr lang="en-US" sz="2100" b="1" kern="1000" spc="30" dirty="0">
                    <a:latin typeface="+mn-lt"/>
                    <a:cs typeface="Franklin Gothic Book"/>
                  </a:rPr>
                  <a:t>samples)</a:t>
                </a:r>
              </a:p>
            </p:txBody>
          </p:sp>
        </mc:Choice>
        <mc:Fallback xmlns="">
          <p:sp>
            <p:nvSpPr>
              <p:cNvPr id="29" name="TextBox 28"/>
              <p:cNvSpPr txBox="1">
                <a:spLocks noRot="1" noChangeAspect="1" noMove="1" noResize="1" noEditPoints="1" noAdjustHandles="1" noChangeArrowheads="1" noChangeShapeType="1" noTextEdit="1"/>
              </p:cNvSpPr>
              <p:nvPr/>
            </p:nvSpPr>
            <p:spPr>
              <a:xfrm>
                <a:off x="4552083" y="1791607"/>
                <a:ext cx="4511487" cy="739427"/>
              </a:xfrm>
              <a:prstGeom prst="rect">
                <a:avLst/>
              </a:prstGeom>
              <a:blipFill>
                <a:blip r:embed="rId4"/>
                <a:stretch>
                  <a:fillRect l="-4324" t="-8264" r="-3649" b="-18182"/>
                </a:stretch>
              </a:blipFill>
            </p:spPr>
            <p:txBody>
              <a:bodyPr/>
              <a:lstStyle/>
              <a:p>
                <a:r>
                  <a:rPr lang="en-VI">
                    <a:noFill/>
                  </a:rPr>
                  <a:t> </a:t>
                </a:r>
              </a:p>
            </p:txBody>
          </p:sp>
        </mc:Fallback>
      </mc:AlternateContent>
      <p:sp>
        <p:nvSpPr>
          <p:cNvPr id="32" name="Rectangle 31">
            <a:extLst>
              <a:ext uri="{FF2B5EF4-FFF2-40B4-BE49-F238E27FC236}">
                <a16:creationId xmlns:a16="http://schemas.microsoft.com/office/drawing/2014/main" xmlns="" id="{639DDDD3-3C42-4F4C-BBE5-FA5316732A98}"/>
              </a:ext>
            </a:extLst>
          </p:cNvPr>
          <p:cNvSpPr/>
          <p:nvPr/>
        </p:nvSpPr>
        <p:spPr>
          <a:xfrm>
            <a:off x="5031038" y="2515804"/>
            <a:ext cx="3141362" cy="735586"/>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Vapor-Interface HTC of the</a:t>
            </a:r>
            <a:br>
              <a:rPr lang="en-US" sz="1900" kern="1000" spc="30" dirty="0">
                <a:solidFill>
                  <a:srgbClr val="505050"/>
                </a:solidFill>
                <a:latin typeface="+mn-lt"/>
                <a:cs typeface="Franklin Gothic Book"/>
              </a:rPr>
            </a:br>
            <a:r>
              <a:rPr lang="en-US" sz="1900" kern="1000" spc="30" dirty="0">
                <a:solidFill>
                  <a:srgbClr val="505050"/>
                </a:solidFill>
                <a:latin typeface="+mn-lt"/>
                <a:cs typeface="Franklin Gothic Book"/>
              </a:rPr>
              <a:t>dispersed flow film boiling</a:t>
            </a:r>
          </a:p>
        </p:txBody>
      </p:sp>
      <p:sp>
        <p:nvSpPr>
          <p:cNvPr id="47" name="Isosceles Triangle 46">
            <a:extLst>
              <a:ext uri="{FF2B5EF4-FFF2-40B4-BE49-F238E27FC236}">
                <a16:creationId xmlns:a16="http://schemas.microsoft.com/office/drawing/2014/main" xmlns="" id="{DA4AAF64-8ACE-4B19-8FB3-AE54B9340099}"/>
              </a:ext>
            </a:extLst>
          </p:cNvPr>
          <p:cNvSpPr/>
          <p:nvPr/>
        </p:nvSpPr>
        <p:spPr bwMode="auto">
          <a:xfrm>
            <a:off x="4834930" y="279908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a:extLst>
              <a:ext uri="{FF2B5EF4-FFF2-40B4-BE49-F238E27FC236}">
                <a16:creationId xmlns:a16="http://schemas.microsoft.com/office/drawing/2014/main" xmlns="" id="{1D7C4FB9-DD9B-42E1-B321-5EB7CE54F655}"/>
              </a:ext>
            </a:extLst>
          </p:cNvPr>
          <p:cNvSpPr/>
          <p:nvPr/>
        </p:nvSpPr>
        <p:spPr bwMode="auto">
          <a:xfrm>
            <a:off x="4637122" y="298835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51">
            <a:extLst>
              <a:ext uri="{FF2B5EF4-FFF2-40B4-BE49-F238E27FC236}">
                <a16:creationId xmlns:a16="http://schemas.microsoft.com/office/drawing/2014/main" xmlns="" id="{ED83F320-0714-4643-84E4-FFABCA4F91CB}"/>
              </a:ext>
            </a:extLst>
          </p:cNvPr>
          <p:cNvCxnSpPr>
            <a:cxnSpLocks/>
          </p:cNvCxnSpPr>
          <p:nvPr/>
        </p:nvCxnSpPr>
        <p:spPr bwMode="auto">
          <a:xfrm rot="5400000" flipH="1" flipV="1">
            <a:off x="4598321" y="2872822"/>
            <a:ext cx="381892" cy="180188"/>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0" name="Rectangle 49">
            <a:extLst>
              <a:ext uri="{FF2B5EF4-FFF2-40B4-BE49-F238E27FC236}">
                <a16:creationId xmlns:a16="http://schemas.microsoft.com/office/drawing/2014/main" xmlns="" id="{BA57B6CF-108A-494A-9037-8FB8D85C1488}"/>
              </a:ext>
            </a:extLst>
          </p:cNvPr>
          <p:cNvSpPr/>
          <p:nvPr/>
        </p:nvSpPr>
        <p:spPr>
          <a:xfrm>
            <a:off x="2339752" y="1390976"/>
            <a:ext cx="3286510" cy="41395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Spacer grid HTC enhancement</a:t>
            </a:r>
          </a:p>
        </p:txBody>
      </p:sp>
      <p:cxnSp>
        <p:nvCxnSpPr>
          <p:cNvPr id="51" name="Straight Connector 50">
            <a:extLst>
              <a:ext uri="{FF2B5EF4-FFF2-40B4-BE49-F238E27FC236}">
                <a16:creationId xmlns:a16="http://schemas.microsoft.com/office/drawing/2014/main" xmlns="" id="{8C672EC0-D01B-43D1-96A5-7079373561A4}"/>
              </a:ext>
            </a:extLst>
          </p:cNvPr>
          <p:cNvCxnSpPr>
            <a:cxnSpLocks/>
            <a:stCxn id="50" idx="1"/>
          </p:cNvCxnSpPr>
          <p:nvPr/>
        </p:nvCxnSpPr>
        <p:spPr bwMode="auto">
          <a:xfrm flipH="1" flipV="1">
            <a:off x="1979712" y="1592523"/>
            <a:ext cx="360040" cy="5433"/>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a:extLst>
              <a:ext uri="{FF2B5EF4-FFF2-40B4-BE49-F238E27FC236}">
                <a16:creationId xmlns:a16="http://schemas.microsoft.com/office/drawing/2014/main" xmlns="" id="{EEAE5DA0-6D2E-4D94-8AA6-156C5B270209}"/>
              </a:ext>
            </a:extLst>
          </p:cNvPr>
          <p:cNvSpPr/>
          <p:nvPr/>
        </p:nvSpPr>
        <p:spPr>
          <a:xfrm>
            <a:off x="6269943" y="3429000"/>
            <a:ext cx="3141362" cy="735586"/>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Interfacial drag for the</a:t>
            </a:r>
            <a:br>
              <a:rPr lang="en-US" sz="1900" kern="1000" spc="30" dirty="0">
                <a:solidFill>
                  <a:srgbClr val="505050"/>
                </a:solidFill>
                <a:latin typeface="+mn-lt"/>
                <a:cs typeface="Franklin Gothic Book"/>
              </a:rPr>
            </a:br>
            <a:r>
              <a:rPr lang="en-US" sz="1900" kern="1000" spc="30" dirty="0">
                <a:solidFill>
                  <a:srgbClr val="505050"/>
                </a:solidFill>
                <a:latin typeface="+mn-lt"/>
                <a:cs typeface="Franklin Gothic Book"/>
              </a:rPr>
              <a:t>dispersed flow film boiling</a:t>
            </a:r>
          </a:p>
        </p:txBody>
      </p:sp>
      <p:cxnSp>
        <p:nvCxnSpPr>
          <p:cNvPr id="53" name="Straight Connector 52">
            <a:extLst>
              <a:ext uri="{FF2B5EF4-FFF2-40B4-BE49-F238E27FC236}">
                <a16:creationId xmlns:a16="http://schemas.microsoft.com/office/drawing/2014/main" xmlns="" id="{BE4CC6B9-9CB5-4F1A-A873-9092F3A903FF}"/>
              </a:ext>
            </a:extLst>
          </p:cNvPr>
          <p:cNvCxnSpPr>
            <a:cxnSpLocks/>
          </p:cNvCxnSpPr>
          <p:nvPr/>
        </p:nvCxnSpPr>
        <p:spPr bwMode="auto">
          <a:xfrm>
            <a:off x="6601719" y="4164586"/>
            <a:ext cx="0" cy="16637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4" name="Rectangle 53">
            <a:extLst>
              <a:ext uri="{FF2B5EF4-FFF2-40B4-BE49-F238E27FC236}">
                <a16:creationId xmlns:a16="http://schemas.microsoft.com/office/drawing/2014/main" xmlns="" id="{9936BCB5-261F-43D7-8A1B-F0E9113C3BC0}"/>
              </a:ext>
            </a:extLst>
          </p:cNvPr>
          <p:cNvSpPr/>
          <p:nvPr/>
        </p:nvSpPr>
        <p:spPr>
          <a:xfrm>
            <a:off x="3131840" y="1772816"/>
            <a:ext cx="2952329" cy="735586"/>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Wall HTC</a:t>
            </a:r>
            <a:br>
              <a:rPr lang="en-US" sz="1900" kern="1000" spc="30" dirty="0">
                <a:solidFill>
                  <a:srgbClr val="505050"/>
                </a:solidFill>
                <a:latin typeface="+mn-lt"/>
                <a:cs typeface="Franklin Gothic Book"/>
              </a:rPr>
            </a:br>
            <a:r>
              <a:rPr lang="en-US" sz="1900" kern="1000" spc="30" dirty="0">
                <a:solidFill>
                  <a:srgbClr val="505050"/>
                </a:solidFill>
                <a:latin typeface="+mn-lt"/>
                <a:cs typeface="Franklin Gothic Book"/>
              </a:rPr>
              <a:t>dispersed flow film boiling</a:t>
            </a:r>
          </a:p>
        </p:txBody>
      </p:sp>
      <p:cxnSp>
        <p:nvCxnSpPr>
          <p:cNvPr id="55" name="Straight Connector 54">
            <a:extLst>
              <a:ext uri="{FF2B5EF4-FFF2-40B4-BE49-F238E27FC236}">
                <a16:creationId xmlns:a16="http://schemas.microsoft.com/office/drawing/2014/main" xmlns="" id="{56BF19B5-5A42-45B6-85FB-7FF914AE6C31}"/>
              </a:ext>
            </a:extLst>
          </p:cNvPr>
          <p:cNvCxnSpPr>
            <a:cxnSpLocks/>
          </p:cNvCxnSpPr>
          <p:nvPr/>
        </p:nvCxnSpPr>
        <p:spPr bwMode="auto">
          <a:xfrm>
            <a:off x="3596372" y="2420888"/>
            <a:ext cx="0" cy="16637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209726875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Forward Uncertainty Quantification:</a:t>
                </a:r>
                <a:br>
                  <a:rPr lang="en-US" dirty="0"/>
                </a:br>
                <a:r>
                  <a:rPr lang="en-US" dirty="0"/>
                  <a:t>Uncertain Inputs </a:t>
                </a:r>
                <a14:m>
                  <m:oMath xmlns:m="http://schemas.openxmlformats.org/officeDocument/2006/math">
                    <m:r>
                      <a:rPr lang="en-US" b="0" i="1" smtClean="0">
                        <a:latin typeface="Cambria Math"/>
                      </a:rPr>
                      <m:t>⇒</m:t>
                    </m:r>
                  </m:oMath>
                </a14:m>
                <a:r>
                  <a:rPr lang="en-US" dirty="0"/>
                  <a:t> Uncertain Outputs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1">
                <a:blip r:embed="rId3"/>
                <a:stretch>
                  <a:fillRect l="-2862" b="-4651"/>
                </a:stretch>
              </a:blipFill>
            </p:spPr>
            <p:txBody>
              <a:bodyPr/>
              <a:lstStyle/>
              <a:p>
                <a:r>
                  <a:rPr lang="en-US">
                    <a:noFill/>
                  </a:rPr>
                  <a:t> </a:t>
                </a:r>
              </a:p>
            </p:txBody>
          </p:sp>
        </mc:Fallback>
      </mc:AlternateContent>
      <p:pic>
        <p:nvPicPr>
          <p:cNvPr id="1028" name="Picture 4" descr="W:\project\stars\workspace\RND\SB-RND-ACT-006-13\WD41\projects\temp\wd41-all\wd41-defense\figures\figures\forwardUQSimul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5434" y="3688054"/>
            <a:ext cx="2246894" cy="169234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Rectangle: Rounded Corners 9"/>
              <p:cNvSpPr/>
              <p:nvPr/>
            </p:nvSpPr>
            <p:spPr bwMode="auto">
              <a:xfrm>
                <a:off x="3491880" y="1887853"/>
                <a:ext cx="2673849"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kumimoji="0" lang="en-US" sz="2000" b="1" i="0" u="none" strike="noStrike" cap="none" normalizeH="0" baseline="0" dirty="0">
                    <a:ln>
                      <a:noFill/>
                    </a:ln>
                    <a:solidFill>
                      <a:schemeClr val="tx1"/>
                    </a:solidFill>
                    <a:effectLst/>
                    <a:latin typeface="+mn-lt"/>
                  </a:rPr>
                  <a:t>Forward Model (Code)</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lang="en-US" sz="2000" b="1" i="0" smtClean="0">
                          <a:latin typeface="Cambria Math" panose="02040503050406030204" pitchFamily="18" charset="0"/>
                        </a:rPr>
                        <m:t>𝐟</m:t>
                      </m:r>
                      <m:r>
                        <a:rPr lang="en-US" sz="2000" b="0" i="1">
                          <a:latin typeface="Cambria Math" panose="02040503050406030204" pitchFamily="18" charset="0"/>
                        </a:rPr>
                        <m:t>:</m:t>
                      </m:r>
                      <m:r>
                        <a:rPr lang="en-US" sz="2000" b="1" i="1" smtClean="0">
                          <a:latin typeface="Cambria Math" panose="02040503050406030204" pitchFamily="18" charset="0"/>
                        </a:rPr>
                        <m:t>𝒙</m:t>
                      </m:r>
                      <m:r>
                        <a:rPr lang="en-US" sz="2000" b="0" i="1">
                          <a:latin typeface="Cambria Math"/>
                        </a:rPr>
                        <m:t>↦</m:t>
                      </m:r>
                      <m:r>
                        <a:rPr lang="en-US" sz="2000" b="0" i="1" smtClean="0">
                          <a:latin typeface="Cambria Math" panose="02040503050406030204" pitchFamily="18" charset="0"/>
                        </a:rPr>
                        <m:t>𝑦</m:t>
                      </m:r>
                    </m:oMath>
                  </m:oMathPara>
                </a14:m>
                <a:endParaRPr lang="en-US" sz="2000" dirty="0"/>
              </a:p>
            </p:txBody>
          </p:sp>
        </mc:Choice>
        <mc:Fallback xmlns="">
          <p:sp>
            <p:nvSpPr>
              <p:cNvPr id="9" name="Rectangle: Rounded Corners 9"/>
              <p:cNvSpPr>
                <a:spLocks noRot="1" noChangeAspect="1" noMove="1" noResize="1" noEditPoints="1" noAdjustHandles="1" noChangeArrowheads="1" noChangeShapeType="1" noTextEdit="1"/>
              </p:cNvSpPr>
              <p:nvPr/>
            </p:nvSpPr>
            <p:spPr bwMode="auto">
              <a:xfrm>
                <a:off x="3491880" y="1887853"/>
                <a:ext cx="2673849" cy="851817"/>
              </a:xfrm>
              <a:prstGeom prst="roundRect">
                <a:avLst/>
              </a:prstGeom>
              <a:blipFill>
                <a:blip r:embed="rId5"/>
                <a:stretch>
                  <a:fillRect l="-457" r="-228"/>
                </a:stretch>
              </a:blipFill>
              <a:ln w="9525" cap="flat" cmpd="sng" algn="ctr">
                <a:noFill/>
                <a:prstDash val="solid"/>
                <a:round/>
                <a:headEnd type="none" w="med" len="med"/>
                <a:tailEnd type="none" w="med" len="med"/>
              </a:ln>
              <a:effectLst/>
            </p:spPr>
            <p:txBody>
              <a:bodyPr/>
              <a:lstStyle/>
              <a:p>
                <a:r>
                  <a:rPr lang="en-VI">
                    <a:noFill/>
                  </a:rPr>
                  <a:t> </a:t>
                </a:r>
              </a:p>
            </p:txBody>
          </p:sp>
        </mc:Fallback>
      </mc:AlternateContent>
      <p:sp>
        <p:nvSpPr>
          <p:cNvPr id="14" name="TextBox 13"/>
          <p:cNvSpPr txBox="1"/>
          <p:nvPr/>
        </p:nvSpPr>
        <p:spPr>
          <a:xfrm>
            <a:off x="827088" y="3204532"/>
            <a:ext cx="2160736" cy="663839"/>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Uncertain Inputs</a:t>
            </a:r>
          </a:p>
          <a:p>
            <a:pPr>
              <a:lnSpc>
                <a:spcPct val="110000"/>
              </a:lnSpc>
              <a:spcBef>
                <a:spcPts val="0"/>
              </a:spcBef>
            </a:pPr>
            <a:r>
              <a:rPr lang="en-US" sz="2000" kern="1000" spc="30" dirty="0">
                <a:latin typeface="+mn-lt"/>
                <a:cs typeface="Franklin Gothic Book"/>
              </a:rPr>
              <a:t>(random variables)</a:t>
            </a:r>
          </a:p>
        </p:txBody>
      </p:sp>
      <p:pic>
        <p:nvPicPr>
          <p:cNvPr id="1030" name="Picture 6" descr="W:\project\stars\workspace\RND\SB-RND-ACT-006-13\WD41\projects\temp\wd41-all\wd41-defense\figures\figures\statisticalAnalysi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4993" y="3712968"/>
            <a:ext cx="1684888" cy="157780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W:\project\stars\workspace\RND\SB-RND-ACT-006-13\WD41\projects\temp\wd41-all\wd41-defense\figures\figures\uncertainInput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8" y="1548729"/>
            <a:ext cx="1640599" cy="163239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695433" y="5451449"/>
            <a:ext cx="2246895" cy="339505"/>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Uncertain Outputs</a:t>
            </a:r>
          </a:p>
        </p:txBody>
      </p:sp>
      <p:sp>
        <p:nvSpPr>
          <p:cNvPr id="18" name="TextBox 17"/>
          <p:cNvSpPr txBox="1"/>
          <p:nvPr/>
        </p:nvSpPr>
        <p:spPr>
          <a:xfrm>
            <a:off x="6444208" y="3039981"/>
            <a:ext cx="2664867" cy="555309"/>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Statistical Analysis</a:t>
            </a:r>
            <a:br>
              <a:rPr lang="en-US" sz="1800" b="1" kern="1000" spc="30" dirty="0">
                <a:latin typeface="+mn-lt"/>
                <a:cs typeface="Franklin Gothic Book"/>
              </a:rPr>
            </a:br>
            <a:r>
              <a:rPr lang="en-US" sz="1800" b="1" kern="1000" spc="30" dirty="0">
                <a:latin typeface="+mn-lt"/>
                <a:cs typeface="Franklin Gothic Book"/>
              </a:rPr>
              <a:t>of ``Quantities of Interest’’</a:t>
            </a:r>
          </a:p>
        </p:txBody>
      </p:sp>
      <p:sp>
        <p:nvSpPr>
          <p:cNvPr id="6" name="Striped Right Arrow 5"/>
          <p:cNvSpPr/>
          <p:nvPr/>
        </p:nvSpPr>
        <p:spPr bwMode="auto">
          <a:xfrm>
            <a:off x="2699792" y="204089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084168" y="417746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5400000">
            <a:off x="4600681" y="292016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3" name="Striped Right Arrow 22"/>
          <p:cNvSpPr/>
          <p:nvPr/>
        </p:nvSpPr>
        <p:spPr bwMode="auto">
          <a:xfrm rot="5400000">
            <a:off x="7449405" y="533721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4" name="TextBox 23"/>
          <p:cNvSpPr txBox="1"/>
          <p:nvPr/>
        </p:nvSpPr>
        <p:spPr>
          <a:xfrm>
            <a:off x="6563038" y="5930931"/>
            <a:ext cx="2348797" cy="421771"/>
          </a:xfrm>
          <a:prstGeom prst="rect">
            <a:avLst/>
          </a:prstGeom>
          <a:noFill/>
        </p:spPr>
        <p:txBody>
          <a:bodyPr wrap="none" lIns="0" tIns="0" rIns="0" bIns="0" rtlCol="0">
            <a:noAutofit/>
          </a:bodyPr>
          <a:lstStyle/>
          <a:p>
            <a:pPr algn="ctr">
              <a:lnSpc>
                <a:spcPct val="110000"/>
              </a:lnSpc>
              <a:spcBef>
                <a:spcPts val="0"/>
              </a:spcBef>
            </a:pPr>
            <a:r>
              <a:rPr lang="en-US" sz="2400" b="1" kern="1000" spc="30" dirty="0">
                <a:latin typeface="+mn-lt"/>
                <a:cs typeface="Franklin Gothic Book"/>
              </a:rPr>
              <a:t>Decision Making</a:t>
            </a:r>
          </a:p>
        </p:txBody>
      </p:sp>
      <p:sp>
        <p:nvSpPr>
          <p:cNvPr id="31" name="TextBox 30"/>
          <p:cNvSpPr txBox="1"/>
          <p:nvPr/>
        </p:nvSpPr>
        <p:spPr>
          <a:xfrm>
            <a:off x="841135" y="4227415"/>
            <a:ext cx="2650745" cy="1764894"/>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Material properties</a:t>
            </a:r>
          </a:p>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Initial conditions</a:t>
            </a:r>
          </a:p>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Boundary conditions</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Physical model</a:t>
            </a:r>
            <a:br>
              <a:rPr lang="en-US" sz="2000" kern="1000" spc="30" dirty="0">
                <a:latin typeface="+mn-lt"/>
                <a:cs typeface="Franklin Gothic Book"/>
              </a:rPr>
            </a:br>
            <a:r>
              <a:rPr lang="en-US" sz="2000" kern="1000" spc="30" dirty="0">
                <a:latin typeface="+mn-lt"/>
                <a:cs typeface="Franklin Gothic Book"/>
              </a:rPr>
              <a:t>parameters</a:t>
            </a:r>
          </a:p>
        </p:txBody>
      </p:sp>
      <p:sp>
        <p:nvSpPr>
          <p:cNvPr id="33" name="TextBox 32"/>
          <p:cNvSpPr txBox="1"/>
          <p:nvPr/>
        </p:nvSpPr>
        <p:spPr>
          <a:xfrm rot="16200000">
            <a:off x="2651179" y="4384738"/>
            <a:ext cx="1713179" cy="319809"/>
          </a:xfrm>
          <a:prstGeom prst="rect">
            <a:avLst/>
          </a:prstGeom>
          <a:noFill/>
        </p:spPr>
        <p:txBody>
          <a:bodyPr wrap="none" lIns="0" tIns="0" rIns="0" bIns="0" rtlCol="0">
            <a:noAutofit/>
          </a:bodyPr>
          <a:lstStyle/>
          <a:p>
            <a:pPr algn="r">
              <a:lnSpc>
                <a:spcPct val="110000"/>
              </a:lnSpc>
              <a:spcBef>
                <a:spcPts val="0"/>
              </a:spcBef>
            </a:pPr>
            <a:r>
              <a:rPr lang="en-US" sz="1800" kern="1000" spc="30" dirty="0">
                <a:latin typeface="+mn-lt"/>
                <a:cs typeface="Franklin Gothic Book"/>
              </a:rPr>
              <a:t>Clad Temperature</a:t>
            </a:r>
          </a:p>
        </p:txBody>
      </p:sp>
      <p:sp>
        <p:nvSpPr>
          <p:cNvPr id="34" name="TextBox 33"/>
          <p:cNvSpPr txBox="1"/>
          <p:nvPr/>
        </p:nvSpPr>
        <p:spPr>
          <a:xfrm>
            <a:off x="3726985" y="3738271"/>
            <a:ext cx="1206983" cy="252028"/>
          </a:xfrm>
          <a:prstGeom prst="rect">
            <a:avLst/>
          </a:prstGeom>
          <a:noFill/>
        </p:spPr>
        <p:txBody>
          <a:bodyPr wrap="none" lIns="0" tIns="0" rIns="0" bIns="0" rtlCol="0">
            <a:noAutofit/>
          </a:bodyPr>
          <a:lstStyle/>
          <a:p>
            <a:pPr>
              <a:lnSpc>
                <a:spcPct val="110000"/>
              </a:lnSpc>
              <a:spcBef>
                <a:spcPts val="0"/>
              </a:spcBef>
            </a:pPr>
            <a:r>
              <a:rPr lang="en-US" kern="1000" spc="30" dirty="0">
                <a:solidFill>
                  <a:srgbClr val="505050"/>
                </a:solidFill>
                <a:latin typeface="+mn-lt"/>
                <a:cs typeface="Franklin Gothic Book"/>
              </a:rPr>
              <a:t>Safety Limit</a:t>
            </a:r>
          </a:p>
        </p:txBody>
      </p:sp>
      <p:sp>
        <p:nvSpPr>
          <p:cNvPr id="25" name="Rectangle 24"/>
          <p:cNvSpPr/>
          <p:nvPr/>
        </p:nvSpPr>
        <p:spPr>
          <a:xfrm>
            <a:off x="6156177" y="6281654"/>
            <a:ext cx="2952898" cy="363176"/>
          </a:xfrm>
          <a:prstGeom prst="rect">
            <a:avLst/>
          </a:prstGeom>
        </p:spPr>
        <p:txBody>
          <a:bodyPr wrap="square">
            <a:spAutoFit/>
          </a:bodyPr>
          <a:lstStyle/>
          <a:p>
            <a:pPr>
              <a:lnSpc>
                <a:spcPct val="110000"/>
              </a:lnSpc>
              <a:spcBef>
                <a:spcPts val="0"/>
              </a:spcBef>
            </a:pPr>
            <a:r>
              <a:rPr lang="en-US" kern="1000" spc="30" dirty="0">
                <a:solidFill>
                  <a:srgbClr val="505050"/>
                </a:solidFill>
                <a:cs typeface="Franklin Gothic Book"/>
              </a:rPr>
              <a:t>Safe/Fail, Accept/Reject, etc.</a:t>
            </a:r>
          </a:p>
        </p:txBody>
      </p:sp>
      <p:sp>
        <p:nvSpPr>
          <p:cNvPr id="37" name="Rectangle 36"/>
          <p:cNvSpPr/>
          <p:nvPr/>
        </p:nvSpPr>
        <p:spPr>
          <a:xfrm>
            <a:off x="6369283" y="1341438"/>
            <a:ext cx="2736303" cy="735586"/>
          </a:xfrm>
          <a:prstGeom prst="rect">
            <a:avLst/>
          </a:prstGeom>
        </p:spPr>
        <p:txBody>
          <a:bodyPr wrap="square">
            <a:spAutoFit/>
          </a:bodyPr>
          <a:lstStyle/>
          <a:p>
            <a:pPr>
              <a:lnSpc>
                <a:spcPct val="110000"/>
              </a:lnSpc>
              <a:spcBef>
                <a:spcPts val="0"/>
              </a:spcBef>
            </a:pPr>
            <a:r>
              <a:rPr lang="en-US" sz="2000" kern="1000" spc="30" dirty="0">
                <a:solidFill>
                  <a:srgbClr val="505050"/>
                </a:solidFill>
                <a:latin typeface="+mn-lt"/>
                <a:cs typeface="Franklin Gothic Book"/>
              </a:rPr>
              <a:t>Monte Carlo simulation</a:t>
            </a:r>
            <a:br>
              <a:rPr lang="en-US" sz="2000" kern="1000" spc="30" dirty="0">
                <a:solidFill>
                  <a:srgbClr val="505050"/>
                </a:solidFill>
                <a:latin typeface="+mn-lt"/>
                <a:cs typeface="Franklin Gothic Book"/>
              </a:rPr>
            </a:br>
            <a:r>
              <a:rPr lang="en-US" sz="1800" kern="1000" spc="30" dirty="0">
                <a:solidFill>
                  <a:srgbClr val="505050"/>
                </a:solidFill>
                <a:latin typeface="+mn-lt"/>
                <a:cs typeface="Franklin Gothic Book"/>
              </a:rPr>
              <a:t>(multiple code runs)</a:t>
            </a:r>
            <a:endParaRPr lang="en-US" sz="2000" kern="1000" spc="30" dirty="0">
              <a:solidFill>
                <a:srgbClr val="505050"/>
              </a:solidFill>
              <a:latin typeface="+mn-lt"/>
              <a:cs typeface="Franklin Gothic Book"/>
            </a:endParaRPr>
          </a:p>
        </p:txBody>
      </p:sp>
      <p:sp>
        <p:nvSpPr>
          <p:cNvPr id="41" name="TextBox 40"/>
          <p:cNvSpPr txBox="1"/>
          <p:nvPr/>
        </p:nvSpPr>
        <p:spPr>
          <a:xfrm>
            <a:off x="7029134" y="3742357"/>
            <a:ext cx="1032340" cy="252028"/>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e.g., PCT</a:t>
            </a:r>
          </a:p>
        </p:txBody>
      </p:sp>
      <p:sp>
        <p:nvSpPr>
          <p:cNvPr id="47" name="Isosceles Triangle 46"/>
          <p:cNvSpPr/>
          <p:nvPr/>
        </p:nvSpPr>
        <p:spPr bwMode="auto">
          <a:xfrm>
            <a:off x="7289300" y="199843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p:cNvSpPr/>
          <p:nvPr/>
        </p:nvSpPr>
        <p:spPr bwMode="auto">
          <a:xfrm>
            <a:off x="6248099" y="231376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48"/>
          <p:cNvCxnSpPr>
            <a:stCxn id="48" idx="5"/>
            <a:endCxn id="47" idx="3"/>
          </p:cNvCxnSpPr>
          <p:nvPr/>
        </p:nvCxnSpPr>
        <p:spPr bwMode="auto">
          <a:xfrm flipV="1">
            <a:off x="6341175" y="2105421"/>
            <a:ext cx="1010176" cy="261832"/>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9" name="Isosceles Triangle 58"/>
          <p:cNvSpPr/>
          <p:nvPr/>
        </p:nvSpPr>
        <p:spPr bwMode="auto">
          <a:xfrm>
            <a:off x="702986" y="4805205"/>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0" name="Isosceles Triangle 59"/>
          <p:cNvSpPr/>
          <p:nvPr/>
        </p:nvSpPr>
        <p:spPr bwMode="auto">
          <a:xfrm>
            <a:off x="687063" y="3317635"/>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61" name="Elbow Connector 60"/>
          <p:cNvCxnSpPr>
            <a:stCxn id="60" idx="1"/>
            <a:endCxn id="59" idx="1"/>
          </p:cNvCxnSpPr>
          <p:nvPr/>
        </p:nvCxnSpPr>
        <p:spPr bwMode="auto">
          <a:xfrm rot="10800000" flipH="1" flipV="1">
            <a:off x="718087" y="3371127"/>
            <a:ext cx="15923" cy="1487570"/>
          </a:xfrm>
          <a:prstGeom prst="bentConnector3">
            <a:avLst>
              <a:gd name="adj1" fmla="val -1630503"/>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376636827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W:\project\stars\workspace\RND\SB-RND-ACT-006-13\WD41\projects\temp\wd41-all\figures\defense\figures\plotTraceUQPosteriorAllDiscCenteredTC216.png"/>
          <p:cNvPicPr>
            <a:picLocks noChangeAspect="1" noChangeArrowheads="1"/>
          </p:cNvPicPr>
          <p:nvPr/>
        </p:nvPicPr>
        <p:blipFill rotWithShape="1">
          <a:blip r:embed="rId3">
            <a:extLst>
              <a:ext uri="{28A0092B-C50C-407E-A947-70E740481C1C}">
                <a14:useLocalDpi xmlns:a14="http://schemas.microsoft.com/office/drawing/2010/main" val="0"/>
              </a:ext>
            </a:extLst>
          </a:blip>
          <a:srcRect r="802"/>
          <a:stretch/>
        </p:blipFill>
        <p:spPr bwMode="auto">
          <a:xfrm>
            <a:off x="179512" y="2279914"/>
            <a:ext cx="8843963" cy="3657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683568" y="6032115"/>
            <a:ext cx="216024" cy="216024"/>
          </a:xfrm>
          <a:prstGeom prst="rect">
            <a:avLst/>
          </a:prstGeom>
          <a:solidFill>
            <a:srgbClr val="68686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 name="TextBox 8"/>
          <p:cNvSpPr txBox="1"/>
          <p:nvPr/>
        </p:nvSpPr>
        <p:spPr>
          <a:xfrm>
            <a:off x="957388" y="5635203"/>
            <a:ext cx="806608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3" name="Title 2"/>
          <p:cNvSpPr>
            <a:spLocks noGrp="1"/>
          </p:cNvSpPr>
          <p:nvPr>
            <p:ph type="title"/>
          </p:nvPr>
        </p:nvSpPr>
        <p:spPr/>
        <p:txBody>
          <a:bodyPr/>
          <a:lstStyle/>
          <a:p>
            <a:r>
              <a:rPr lang="en-US" dirty="0"/>
              <a:t>Results: Posterior Samples are Correlated</a:t>
            </a:r>
            <a:br>
              <a:rPr lang="en-US" dirty="0"/>
            </a:br>
            <a:r>
              <a:rPr lang="en-US" dirty="0"/>
              <a:t>(i.e., a set of “collectively-fitted” values)</a:t>
            </a:r>
          </a:p>
        </p:txBody>
      </p:sp>
      <p:sp>
        <p:nvSpPr>
          <p:cNvPr id="2" name="Rectangle 1"/>
          <p:cNvSpPr/>
          <p:nvPr/>
        </p:nvSpPr>
        <p:spPr bwMode="auto">
          <a:xfrm>
            <a:off x="683568" y="5716009"/>
            <a:ext cx="216024" cy="216024"/>
          </a:xfrm>
          <a:prstGeom prst="rect">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Rectangle 7"/>
          <p:cNvSpPr/>
          <p:nvPr/>
        </p:nvSpPr>
        <p:spPr bwMode="auto">
          <a:xfrm>
            <a:off x="683568" y="6360534"/>
            <a:ext cx="216024" cy="216024"/>
          </a:xfrm>
          <a:prstGeom prst="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TextBox 9"/>
          <p:cNvSpPr txBox="1"/>
          <p:nvPr/>
        </p:nvSpPr>
        <p:spPr>
          <a:xfrm rot="16200000">
            <a:off x="-1035934" y="3800774"/>
            <a:ext cx="2687146"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11" name="TextBox 10"/>
          <p:cNvSpPr txBox="1"/>
          <p:nvPr/>
        </p:nvSpPr>
        <p:spPr>
          <a:xfrm>
            <a:off x="957387" y="2686069"/>
            <a:ext cx="2606501" cy="310883"/>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latin typeface="+mn-lt"/>
                <a:cs typeface="Franklin Gothic Book"/>
              </a:rPr>
              <a:t>Middle assembly</a:t>
            </a:r>
          </a:p>
        </p:txBody>
      </p:sp>
      <p:sp>
        <p:nvSpPr>
          <p:cNvPr id="12" name="TextBox 11"/>
          <p:cNvSpPr txBox="1"/>
          <p:nvPr/>
        </p:nvSpPr>
        <p:spPr>
          <a:xfrm>
            <a:off x="6391391" y="2683027"/>
            <a:ext cx="2606501" cy="310883"/>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latin typeface="+mn-lt"/>
                <a:cs typeface="Franklin Gothic Book"/>
              </a:rPr>
              <a:t>Top assembly</a:t>
            </a:r>
          </a:p>
        </p:txBody>
      </p:sp>
      <p:sp>
        <p:nvSpPr>
          <p:cNvPr id="13" name="Rectangle 12"/>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Uncertainty propagation on FEBA Test. No. 216 (the calibration data) based on 1’000 Monte Carlo samples.</a:t>
            </a:r>
          </a:p>
        </p:txBody>
      </p:sp>
      <p:sp>
        <p:nvSpPr>
          <p:cNvPr id="14" name="TextBox 13"/>
          <p:cNvSpPr txBox="1"/>
          <p:nvPr/>
        </p:nvSpPr>
        <p:spPr>
          <a:xfrm>
            <a:off x="1043608" y="5685757"/>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Prior</a:t>
            </a:r>
          </a:p>
        </p:txBody>
      </p:sp>
      <p:sp>
        <p:nvSpPr>
          <p:cNvPr id="15" name="TextBox 14"/>
          <p:cNvSpPr txBox="1"/>
          <p:nvPr/>
        </p:nvSpPr>
        <p:spPr>
          <a:xfrm>
            <a:off x="1043608" y="6314016"/>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Correlated</a:t>
            </a:r>
          </a:p>
        </p:txBody>
      </p:sp>
      <p:sp>
        <p:nvSpPr>
          <p:cNvPr id="16" name="TextBox 15"/>
          <p:cNvSpPr txBox="1"/>
          <p:nvPr/>
        </p:nvSpPr>
        <p:spPr>
          <a:xfrm>
            <a:off x="1043608" y="5984685"/>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Independent</a:t>
            </a:r>
          </a:p>
        </p:txBody>
      </p:sp>
      <p:sp>
        <p:nvSpPr>
          <p:cNvPr id="4" name="Multiplication Sign 3">
            <a:extLst>
              <a:ext uri="{FF2B5EF4-FFF2-40B4-BE49-F238E27FC236}">
                <a16:creationId xmlns:a16="http://schemas.microsoft.com/office/drawing/2014/main" xmlns="" id="{0F09050D-FDCD-459B-975E-11CD47D4593A}"/>
              </a:ext>
            </a:extLst>
          </p:cNvPr>
          <p:cNvSpPr/>
          <p:nvPr/>
        </p:nvSpPr>
        <p:spPr bwMode="auto">
          <a:xfrm>
            <a:off x="3540636" y="6237312"/>
            <a:ext cx="363894" cy="363894"/>
          </a:xfrm>
          <a:prstGeom prst="mathMultiply">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x-none" sz="2400" b="0" i="0" u="none" strike="noStrike" cap="none" normalizeH="0" baseline="0">
              <a:ln>
                <a:noFill/>
              </a:ln>
              <a:solidFill>
                <a:schemeClr val="tx1"/>
              </a:solidFill>
              <a:effectLst/>
              <a:latin typeface="Times" charset="0"/>
            </a:endParaRPr>
          </a:p>
        </p:txBody>
      </p:sp>
      <p:sp>
        <p:nvSpPr>
          <p:cNvPr id="17" name="TextBox 16">
            <a:extLst>
              <a:ext uri="{FF2B5EF4-FFF2-40B4-BE49-F238E27FC236}">
                <a16:creationId xmlns:a16="http://schemas.microsoft.com/office/drawing/2014/main" xmlns="" id="{3C913350-BE24-40F7-8522-3965E3C712DE}"/>
              </a:ext>
            </a:extLst>
          </p:cNvPr>
          <p:cNvSpPr txBox="1"/>
          <p:nvPr/>
        </p:nvSpPr>
        <p:spPr>
          <a:xfrm>
            <a:off x="3959171" y="6246281"/>
            <a:ext cx="1332909"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Exp. Data</a:t>
            </a:r>
          </a:p>
        </p:txBody>
      </p:sp>
    </p:spTree>
    <p:extLst>
      <p:ext uri="{BB962C8B-B14F-4D97-AF65-F5344CB8AC3E}">
        <p14:creationId xmlns:p14="http://schemas.microsoft.com/office/powerpoint/2010/main" val="244140131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(4/4):</a:t>
            </a:r>
            <a:br>
              <a:rPr lang="en-US" sz="2800" dirty="0"/>
            </a:br>
            <a:r>
              <a:rPr lang="en-US" sz="2800" dirty="0"/>
              <a:t>Posterior Uncertainty Propagation</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parameters to be inferred?</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the forward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inference (quantification)?</a:t>
            </a:r>
            <a:endParaRPr lang="en-US" sz="2100" dirty="0">
              <a:latin typeface="+mn-lt"/>
            </a:endParaRPr>
          </a:p>
        </p:txBody>
      </p:sp>
      <p:sp>
        <p:nvSpPr>
          <p:cNvPr id="18" name="Rectangle 17"/>
          <p:cNvSpPr/>
          <p:nvPr/>
        </p:nvSpPr>
        <p:spPr>
          <a:xfrm>
            <a:off x="684213" y="5296479"/>
            <a:ext cx="8135937" cy="415498"/>
          </a:xfrm>
          <a:prstGeom prst="rect">
            <a:avLst/>
          </a:prstGeom>
        </p:spPr>
        <p:txBody>
          <a:bodyPr wrap="square">
            <a:spAutoFit/>
          </a:bodyPr>
          <a:lstStyle/>
          <a:p>
            <a:r>
              <a:rPr lang="en-US" sz="2100" i="1" dirty="0">
                <a:latin typeface="+mn-lt"/>
                <a:ea typeface="ヒラギノ角ゴ Pro W3"/>
                <a:cs typeface="ヒラギノ角ゴ Pro W3"/>
              </a:rPr>
              <a:t>Is the quantified uncertainty useful?</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6" name="Striped Right Arrow 25"/>
          <p:cNvSpPr/>
          <p:nvPr/>
        </p:nvSpPr>
        <p:spPr bwMode="auto">
          <a:xfrm>
            <a:off x="5796136" y="451224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TextBox 27"/>
          <p:cNvSpPr txBox="1"/>
          <p:nvPr/>
        </p:nvSpPr>
        <p:spPr>
          <a:xfrm>
            <a:off x="6516217" y="4451510"/>
            <a:ext cx="2312690" cy="769550"/>
          </a:xfrm>
          <a:prstGeom prst="rect">
            <a:avLst/>
          </a:prstGeom>
          <a:noFill/>
        </p:spPr>
        <p:txBody>
          <a:bodyPr wrap="none" lIns="0" tIns="0" rIns="0" bIns="0" rtlCol="0" anchor="ctr">
            <a:noAutofit/>
          </a:bodyPr>
          <a:lstStyle/>
          <a:p>
            <a:pPr algn="ctr">
              <a:lnSpc>
                <a:spcPct val="110000"/>
              </a:lnSpc>
              <a:spcBef>
                <a:spcPts val="0"/>
              </a:spcBef>
            </a:pPr>
            <a:r>
              <a:rPr lang="en-US" sz="1900" kern="1000" spc="30" dirty="0">
                <a:latin typeface="+mn-lt"/>
                <a:cs typeface="Franklin Gothic Book"/>
              </a:rPr>
              <a:t>Narrower, correlated</a:t>
            </a:r>
            <a:br>
              <a:rPr lang="en-US" sz="1900" kern="1000" spc="30" dirty="0">
                <a:latin typeface="+mn-lt"/>
                <a:cs typeface="Franklin Gothic Book"/>
              </a:rPr>
            </a:br>
            <a:r>
              <a:rPr lang="en-US" sz="1900" kern="1000" spc="30" dirty="0">
                <a:latin typeface="+mn-lt"/>
                <a:cs typeface="Franklin Gothic Book"/>
              </a:rPr>
              <a:t>posterior uncertainties</a:t>
            </a:r>
          </a:p>
        </p:txBody>
      </p:sp>
      <p:sp>
        <p:nvSpPr>
          <p:cNvPr id="29" name="Rectangle: Rounded Corners 9"/>
          <p:cNvSpPr/>
          <p:nvPr/>
        </p:nvSpPr>
        <p:spPr bwMode="auto">
          <a:xfrm>
            <a:off x="815443" y="5733256"/>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31" name="TextBox 30"/>
          <p:cNvSpPr txBox="1"/>
          <p:nvPr/>
        </p:nvSpPr>
        <p:spPr>
          <a:xfrm>
            <a:off x="3131840" y="5589240"/>
            <a:ext cx="2503335"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prior</a:t>
            </a:r>
            <a:br>
              <a:rPr lang="en-US" sz="2000" kern="1000" spc="30" dirty="0">
                <a:latin typeface="+mn-lt"/>
                <a:cs typeface="Franklin Gothic Book"/>
              </a:rPr>
            </a:br>
            <a:r>
              <a:rPr lang="en-US" sz="2000" kern="1000" spc="30" dirty="0">
                <a:latin typeface="+mn-lt"/>
                <a:cs typeface="Franklin Gothic Book"/>
              </a:rPr>
              <a:t>prediction uncertainties</a:t>
            </a:r>
          </a:p>
        </p:txBody>
      </p:sp>
      <p:sp>
        <p:nvSpPr>
          <p:cNvPr id="25" name="Rectangle 24"/>
          <p:cNvSpPr/>
          <p:nvPr/>
        </p:nvSpPr>
        <p:spPr>
          <a:xfrm>
            <a:off x="5802074" y="5589240"/>
            <a:ext cx="3312938" cy="1061829"/>
          </a:xfrm>
          <a:prstGeom prst="rect">
            <a:avLst/>
          </a:prstGeom>
        </p:spPr>
        <p:txBody>
          <a:bodyPr wrap="square">
            <a:spAutoFit/>
          </a:bodyPr>
          <a:lstStyle/>
          <a:p>
            <a:pPr>
              <a:spcBef>
                <a:spcPts val="600"/>
              </a:spcBef>
            </a:pPr>
            <a:r>
              <a:rPr lang="en-US" sz="2100" b="1" dirty="0">
                <a:latin typeface="+mn-lt"/>
              </a:rPr>
              <a:t>Propagate posterior uncertainties for different experimental conditions</a:t>
            </a:r>
          </a:p>
        </p:txBody>
      </p:sp>
      <p:sp>
        <p:nvSpPr>
          <p:cNvPr id="22" name="Rectangle 21">
            <a:extLst>
              <a:ext uri="{FF2B5EF4-FFF2-40B4-BE49-F238E27FC236}">
                <a16:creationId xmlns:a16="http://schemas.microsoft.com/office/drawing/2014/main" xmlns="" id="{0D45656C-0AD8-4F3C-8E6D-97767039CB0E}"/>
              </a:ext>
            </a:extLst>
          </p:cNvPr>
          <p:cNvSpPr/>
          <p:nvPr/>
        </p:nvSpPr>
        <p:spPr bwMode="auto">
          <a:xfrm>
            <a:off x="684214" y="1548017"/>
            <a:ext cx="8144694" cy="3727183"/>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x-none"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69697665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xmlns="" id="{DBFE8AA6-DB44-4DD9-AE02-CB8BBD00C25A}"/>
              </a:ext>
            </a:extLst>
          </p:cNvPr>
          <p:cNvPicPr>
            <a:picLocks/>
          </p:cNvPicPr>
          <p:nvPr/>
        </p:nvPicPr>
        <p:blipFill>
          <a:blip r:embed="rId3"/>
          <a:stretch>
            <a:fillRect/>
          </a:stretch>
        </p:blipFill>
        <p:spPr>
          <a:xfrm>
            <a:off x="611560" y="2508899"/>
            <a:ext cx="4147200" cy="2390400"/>
          </a:xfrm>
          <a:prstGeom prst="rect">
            <a:avLst/>
          </a:prstGeom>
        </p:spPr>
      </p:pic>
      <p:sp>
        <p:nvSpPr>
          <p:cNvPr id="3" name="Title 2"/>
          <p:cNvSpPr>
            <a:spLocks noGrp="1"/>
          </p:cNvSpPr>
          <p:nvPr>
            <p:ph type="title"/>
          </p:nvPr>
        </p:nvSpPr>
        <p:spPr/>
        <p:txBody>
          <a:bodyPr/>
          <a:lstStyle/>
          <a:p>
            <a:r>
              <a:rPr lang="en-US" dirty="0"/>
              <a:t>Comparing Different Calibration Results: </a:t>
            </a:r>
            <a:r>
              <a:rPr lang="en-US" dirty="0" err="1"/>
              <a:t>Informativeness</a:t>
            </a:r>
            <a:r>
              <a:rPr lang="en-US" dirty="0"/>
              <a:t> vs. Calibration Score</a:t>
            </a:r>
          </a:p>
        </p:txBody>
      </p:sp>
      <p:sp>
        <p:nvSpPr>
          <p:cNvPr id="4" name="Rectangle 3"/>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Two scores to summarize and compare results of uncertainty propagation using different posterior samples w.r.t the prior</a:t>
            </a:r>
          </a:p>
        </p:txBody>
      </p:sp>
      <mc:AlternateContent xmlns:mc="http://schemas.openxmlformats.org/markup-compatibility/2006" xmlns:a14="http://schemas.microsoft.com/office/drawing/2010/main">
        <mc:Choice Requires="a14">
          <p:sp>
            <p:nvSpPr>
              <p:cNvPr id="2" name="TextBox 1"/>
              <p:cNvSpPr txBox="1"/>
              <p:nvPr/>
            </p:nvSpPr>
            <p:spPr>
              <a:xfrm>
                <a:off x="4119512" y="2708920"/>
                <a:ext cx="4412927" cy="914400"/>
              </a:xfrm>
              <a:prstGeom prst="rect">
                <a:avLst/>
              </a:prstGeom>
              <a:noFill/>
            </p:spPr>
            <p:txBody>
              <a:bodyPr wrap="none" lIns="0" tIns="0" rIns="0" bIns="0" rtlCol="0" anchor="ctr">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000" b="0" i="1" kern="1000" spc="30" smtClean="0">
                              <a:latin typeface="Cambria Math"/>
                              <a:cs typeface="Franklin Gothic Book"/>
                            </a:rPr>
                          </m:ctrlPr>
                        </m:sSubPr>
                        <m:e>
                          <m:r>
                            <m:rPr>
                              <m:sty m:val="p"/>
                            </m:rPr>
                            <a:rPr lang="en-US" sz="2000" b="0" i="0" kern="1000" spc="30" smtClean="0">
                              <a:latin typeface="Cambria Math"/>
                              <a:cs typeface="Franklin Gothic Book"/>
                            </a:rPr>
                            <m:t>Inf</m:t>
                          </m:r>
                        </m:e>
                        <m:sub>
                          <m:r>
                            <m:rPr>
                              <m:sty m:val="p"/>
                            </m:rPr>
                            <a:rPr lang="en-US" sz="2000" b="0" i="0" kern="1000" spc="30" smtClean="0">
                              <a:latin typeface="Cambria Math"/>
                              <a:cs typeface="Franklin Gothic Book"/>
                            </a:rPr>
                            <m:t>Y</m:t>
                          </m:r>
                        </m:sub>
                      </m:sSub>
                      <m:r>
                        <a:rPr lang="en-US" sz="2000" b="0" i="0" kern="1000" spc="30" smtClean="0">
                          <a:latin typeface="Cambria Math"/>
                          <a:cs typeface="Franklin Gothic Book"/>
                        </a:rPr>
                        <m:t>=1−</m:t>
                      </m:r>
                      <m:f>
                        <m:fPr>
                          <m:ctrlPr>
                            <a:rPr lang="en-US" sz="2000" b="0" i="1" kern="1000" spc="30" smtClean="0">
                              <a:latin typeface="Cambria Math"/>
                              <a:cs typeface="Franklin Gothic Book"/>
                            </a:rPr>
                          </m:ctrlPr>
                        </m:fPr>
                        <m:num>
                          <m:r>
                            <a:rPr lang="en-US" sz="2000" b="0" i="0" kern="1000" spc="30" smtClean="0">
                              <a:latin typeface="Cambria Math"/>
                              <a:cs typeface="Franklin Gothic Book"/>
                            </a:rPr>
                            <m:t>1</m:t>
                          </m:r>
                        </m:num>
                        <m:den>
                          <m:r>
                            <a:rPr lang="en-US" sz="2000" b="0" i="0" kern="1000" spc="30" smtClean="0">
                              <a:latin typeface="Cambria Math"/>
                              <a:cs typeface="Franklin Gothic Book"/>
                            </a:rPr>
                            <m:t>2</m:t>
                          </m:r>
                        </m:den>
                      </m:f>
                      <m:f>
                        <m:fPr>
                          <m:ctrlPr>
                            <a:rPr lang="en-US" sz="2000" b="0" i="1" kern="1000" spc="30" smtClean="0">
                              <a:latin typeface="Cambria Math"/>
                              <a:cs typeface="Franklin Gothic Book"/>
                            </a:rPr>
                          </m:ctrlPr>
                        </m:fPr>
                        <m:num>
                          <m:r>
                            <m:rPr>
                              <m:sty m:val="p"/>
                            </m:rPr>
                            <a:rPr lang="en-US" sz="2000" b="0" i="0" kern="1000" spc="30" smtClean="0">
                              <a:latin typeface="Cambria Math"/>
                              <a:cs typeface="Franklin Gothic Book"/>
                            </a:rPr>
                            <m:t>UU</m:t>
                          </m:r>
                          <m:sSub>
                            <m:sSubPr>
                              <m:ctrlPr>
                                <a:rPr lang="en-US" sz="2000" b="0" i="1" kern="1000" spc="30" smtClean="0">
                                  <a:latin typeface="Cambria Math"/>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post</m:t>
                              </m:r>
                              <m:r>
                                <a:rPr lang="en-US" sz="2000" b="0" i="0" kern="1000" spc="30" smtClean="0">
                                  <a:latin typeface="Cambria Math"/>
                                  <a:cs typeface="Franklin Gothic Book"/>
                                </a:rPr>
                                <m:t>.</m:t>
                              </m:r>
                            </m:sub>
                          </m:sSub>
                          <m:r>
                            <a:rPr lang="en-US" sz="2000" b="0" i="0" kern="1000" spc="30" smtClean="0">
                              <a:latin typeface="Cambria Math"/>
                              <a:cs typeface="Franklin Gothic Book"/>
                            </a:rPr>
                            <m:t>−</m:t>
                          </m:r>
                          <m:r>
                            <m:rPr>
                              <m:sty m:val="p"/>
                            </m:rPr>
                            <a:rPr lang="en-US" sz="2000" b="0" i="0" kern="1000" spc="30" smtClean="0">
                              <a:latin typeface="Cambria Math"/>
                              <a:cs typeface="Franklin Gothic Book"/>
                            </a:rPr>
                            <m:t>LU</m:t>
                          </m:r>
                          <m:sSub>
                            <m:sSubPr>
                              <m:ctrlPr>
                                <a:rPr lang="en-US" sz="2000" b="0" i="1" kern="1000" spc="30" smtClean="0">
                                  <a:latin typeface="Cambria Math"/>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post</m:t>
                              </m:r>
                              <m:r>
                                <a:rPr lang="en-US" sz="2000" b="0" i="0" kern="1000" spc="30" smtClean="0">
                                  <a:latin typeface="Cambria Math"/>
                                  <a:cs typeface="Franklin Gothic Book"/>
                                </a:rPr>
                                <m:t>.</m:t>
                              </m:r>
                            </m:sub>
                          </m:sSub>
                        </m:num>
                        <m:den>
                          <m:r>
                            <m:rPr>
                              <m:sty m:val="p"/>
                            </m:rPr>
                            <a:rPr lang="en-US" sz="2000" b="0" i="0" kern="1000" spc="30" smtClean="0">
                              <a:latin typeface="Cambria Math"/>
                              <a:cs typeface="Franklin Gothic Book"/>
                            </a:rPr>
                            <m:t>UU</m:t>
                          </m:r>
                          <m:sSub>
                            <m:sSubPr>
                              <m:ctrlPr>
                                <a:rPr lang="en-US" sz="2000" b="0" i="1" kern="1000" spc="30" smtClean="0">
                                  <a:latin typeface="Cambria Math"/>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prior</m:t>
                              </m:r>
                            </m:sub>
                          </m:sSub>
                          <m:r>
                            <a:rPr lang="en-US" sz="2000" b="0" i="0" kern="1000" spc="30" smtClean="0">
                              <a:latin typeface="Cambria Math"/>
                              <a:cs typeface="Franklin Gothic Book"/>
                            </a:rPr>
                            <m:t>−</m:t>
                          </m:r>
                          <m:r>
                            <m:rPr>
                              <m:sty m:val="p"/>
                            </m:rPr>
                            <a:rPr lang="en-US" sz="2000" b="0" i="0" kern="1000" spc="30" smtClean="0">
                              <a:latin typeface="Cambria Math"/>
                              <a:cs typeface="Franklin Gothic Book"/>
                            </a:rPr>
                            <m:t>LU</m:t>
                          </m:r>
                          <m:sSub>
                            <m:sSubPr>
                              <m:ctrlPr>
                                <a:rPr lang="en-US" sz="2000" b="0" i="1" kern="1000" spc="30" smtClean="0">
                                  <a:latin typeface="Cambria Math"/>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prior</m:t>
                              </m:r>
                            </m:sub>
                          </m:sSub>
                        </m:den>
                      </m:f>
                    </m:oMath>
                  </m:oMathPara>
                </a14:m>
                <a:endParaRPr lang="en-US" sz="2000" kern="1000" spc="30" dirty="0" err="1">
                  <a:latin typeface="+mn-lt"/>
                  <a:cs typeface="Franklin Gothic Book"/>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119512" y="2708920"/>
                <a:ext cx="4412927" cy="914400"/>
              </a:xfrm>
              <a:prstGeom prst="rect">
                <a:avLst/>
              </a:prstGeom>
              <a:blipFill rotWithShape="1">
                <a:blip r:embed="rId4"/>
                <a:stretch>
                  <a:fillRect/>
                </a:stretch>
              </a:blipFill>
            </p:spPr>
            <p:txBody>
              <a:bodyPr/>
              <a:lstStyle/>
              <a:p>
                <a:r>
                  <a:rPr lang="en-US">
                    <a:noFill/>
                  </a:rPr>
                  <a:t> </a:t>
                </a:r>
              </a:p>
            </p:txBody>
          </p:sp>
        </mc:Fallback>
      </mc:AlternateContent>
      <p:sp>
        <p:nvSpPr>
          <p:cNvPr id="7" name="TextBox 6"/>
          <p:cNvSpPr txBox="1"/>
          <p:nvPr/>
        </p:nvSpPr>
        <p:spPr>
          <a:xfrm>
            <a:off x="5068794" y="3717032"/>
            <a:ext cx="3823686" cy="76955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LUB</a:t>
            </a:r>
            <a:r>
              <a:rPr lang="en-US" sz="2000" kern="1000" spc="30" dirty="0">
                <a:latin typeface="+mn-lt"/>
                <a:cs typeface="Franklin Gothic Book"/>
              </a:rPr>
              <a:t>: Lower Uncertainty Bound</a:t>
            </a:r>
          </a:p>
        </p:txBody>
      </p:sp>
      <mc:AlternateContent xmlns:mc="http://schemas.openxmlformats.org/markup-compatibility/2006" xmlns:a14="http://schemas.microsoft.com/office/drawing/2010/main">
        <mc:Choice Requires="a14">
          <p:sp>
            <p:nvSpPr>
              <p:cNvPr id="8" name="Rectangle 7"/>
              <p:cNvSpPr/>
              <p:nvPr/>
            </p:nvSpPr>
            <p:spPr>
              <a:xfrm>
                <a:off x="5471184" y="4221088"/>
                <a:ext cx="3018903" cy="397032"/>
              </a:xfrm>
              <a:prstGeom prst="rect">
                <a:avLst/>
              </a:prstGeom>
            </p:spPr>
            <p:txBody>
              <a:bodyPr wrap="squar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a:latin typeface="Cambria Math"/>
                        <a:cs typeface="Franklin Gothic Book"/>
                      </a:rPr>
                      <m:t>2.5</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a:t>
                </a:r>
              </a:p>
            </p:txBody>
          </p:sp>
        </mc:Choice>
        <mc:Fallback xmlns="">
          <p:sp>
            <p:nvSpPr>
              <p:cNvPr id="8" name="Rectangle 7"/>
              <p:cNvSpPr>
                <a:spLocks noRot="1" noChangeAspect="1" noMove="1" noResize="1" noEditPoints="1" noAdjustHandles="1" noChangeArrowheads="1" noChangeShapeType="1" noTextEdit="1"/>
              </p:cNvSpPr>
              <p:nvPr/>
            </p:nvSpPr>
            <p:spPr>
              <a:xfrm>
                <a:off x="5471184" y="4221088"/>
                <a:ext cx="3018903" cy="397032"/>
              </a:xfrm>
              <a:prstGeom prst="rect">
                <a:avLst/>
              </a:prstGeom>
              <a:blipFill>
                <a:blip r:embed="rId5"/>
                <a:stretch>
                  <a:fillRect l="-1818" t="-4545" b="-18182"/>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471185" y="4992150"/>
                <a:ext cx="3018903" cy="381066"/>
              </a:xfrm>
              <a:prstGeom prst="rect">
                <a:avLst/>
              </a:prstGeom>
            </p:spPr>
            <p:txBody>
              <a:bodyPr wrap="non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a:latin typeface="Cambria Math"/>
                        <a:cs typeface="Franklin Gothic Book"/>
                      </a:rPr>
                      <m:t>97.5</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a:t>
                </a:r>
              </a:p>
            </p:txBody>
          </p:sp>
        </mc:Choice>
        <mc:Fallback xmlns="">
          <p:sp>
            <p:nvSpPr>
              <p:cNvPr id="9" name="Rectangle 8"/>
              <p:cNvSpPr>
                <a:spLocks noRot="1" noChangeAspect="1" noMove="1" noResize="1" noEditPoints="1" noAdjustHandles="1" noChangeArrowheads="1" noChangeShapeType="1" noTextEdit="1"/>
              </p:cNvSpPr>
              <p:nvPr/>
            </p:nvSpPr>
            <p:spPr>
              <a:xfrm>
                <a:off x="5471185" y="4992150"/>
                <a:ext cx="3018903" cy="381066"/>
              </a:xfrm>
              <a:prstGeom prst="rect">
                <a:avLst/>
              </a:prstGeom>
              <a:blipFill>
                <a:blip r:embed="rId6"/>
                <a:stretch>
                  <a:fillRect l="-1818" t="-6452" r="-1414" b="-25806"/>
                </a:stretch>
              </a:blipFill>
            </p:spPr>
            <p:txBody>
              <a:bodyPr/>
              <a:lstStyle/>
              <a:p>
                <a:r>
                  <a:rPr lang="en-VI">
                    <a:noFill/>
                  </a:rPr>
                  <a:t> </a:t>
                </a:r>
              </a:p>
            </p:txBody>
          </p:sp>
        </mc:Fallback>
      </mc:AlternateContent>
      <p:sp>
        <p:nvSpPr>
          <p:cNvPr id="11" name="TextBox 10"/>
          <p:cNvSpPr txBox="1"/>
          <p:nvPr/>
        </p:nvSpPr>
        <p:spPr>
          <a:xfrm>
            <a:off x="5068794" y="4434021"/>
            <a:ext cx="3823686" cy="76955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UUB</a:t>
            </a:r>
            <a:r>
              <a:rPr lang="en-US" sz="2000" kern="1000" spc="30" dirty="0">
                <a:latin typeface="+mn-lt"/>
                <a:cs typeface="Franklin Gothic Book"/>
              </a:rPr>
              <a:t>: Upper Uncertainty Bound</a:t>
            </a:r>
          </a:p>
        </p:txBody>
      </p:sp>
      <mc:AlternateContent xmlns:mc="http://schemas.openxmlformats.org/markup-compatibility/2006" xmlns:a14="http://schemas.microsoft.com/office/drawing/2010/main">
        <mc:Choice Requires="a14">
          <p:sp>
            <p:nvSpPr>
              <p:cNvPr id="13" name="TextBox 12"/>
              <p:cNvSpPr txBox="1"/>
              <p:nvPr/>
            </p:nvSpPr>
            <p:spPr>
              <a:xfrm>
                <a:off x="4535652" y="2394961"/>
                <a:ext cx="3276708" cy="310883"/>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Informativeness </a:t>
                </a:r>
                <a:r>
                  <a:rPr lang="en-US" sz="2000" kern="1000" spc="30" dirty="0">
                    <a:latin typeface="+mn-lt"/>
                    <a:cs typeface="Franklin Gothic Book"/>
                  </a:rPr>
                  <a:t>for output </a:t>
                </a:r>
                <a14:m>
                  <m:oMath xmlns:m="http://schemas.openxmlformats.org/officeDocument/2006/math">
                    <m:r>
                      <a:rPr lang="en-US" sz="2000" b="0" i="1" kern="1000" spc="30" smtClean="0">
                        <a:latin typeface="Cambria Math"/>
                        <a:cs typeface="Franklin Gothic Book"/>
                      </a:rPr>
                      <m:t>𝑦</m:t>
                    </m:r>
                  </m:oMath>
                </a14:m>
                <a:endParaRPr lang="en-US" sz="2000" b="1" kern="1000" spc="30" dirty="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535652" y="2394961"/>
                <a:ext cx="3276708" cy="310883"/>
              </a:xfrm>
              <a:prstGeom prst="rect">
                <a:avLst/>
              </a:prstGeom>
              <a:blipFill rotWithShape="1">
                <a:blip r:embed="rId7"/>
                <a:stretch>
                  <a:fillRect l="-4647" t="-25490"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827088" y="5671206"/>
                <a:ext cx="139185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a:cs typeface="Franklin Gothic Book"/>
                            </a:rPr>
                          </m:ctrlPr>
                        </m:sSubPr>
                        <m:e>
                          <m:r>
                            <m:rPr>
                              <m:sty m:val="p"/>
                            </m:rPr>
                            <a:rPr lang="en-US" sz="2000" kern="1000" spc="30">
                              <a:latin typeface="Cambria Math"/>
                              <a:cs typeface="Franklin Gothic Book"/>
                            </a:rPr>
                            <m:t>Inf</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=0.5</m:t>
                      </m:r>
                    </m:oMath>
                  </m:oMathPara>
                </a14:m>
                <a:endParaRPr lang="en-US" sz="2000" dirty="0"/>
              </a:p>
            </p:txBody>
          </p:sp>
        </mc:Choice>
        <mc:Fallback xmlns="">
          <p:sp>
            <p:nvSpPr>
              <p:cNvPr id="10" name="Rectangle 9"/>
              <p:cNvSpPr>
                <a:spLocks noRot="1" noChangeAspect="1" noMove="1" noResize="1" noEditPoints="1" noAdjustHandles="1" noChangeArrowheads="1" noChangeShapeType="1" noTextEdit="1"/>
              </p:cNvSpPr>
              <p:nvPr/>
            </p:nvSpPr>
            <p:spPr>
              <a:xfrm>
                <a:off x="827088" y="5671206"/>
                <a:ext cx="1391856" cy="400110"/>
              </a:xfrm>
              <a:prstGeom prst="rect">
                <a:avLst/>
              </a:prstGeom>
              <a:blipFill rotWithShape="1">
                <a:blip r:embed="rId8"/>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827088" y="6117681"/>
                <a:ext cx="139185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a:cs typeface="Franklin Gothic Book"/>
                            </a:rPr>
                          </m:ctrlPr>
                        </m:sSubPr>
                        <m:e>
                          <m:r>
                            <m:rPr>
                              <m:sty m:val="p"/>
                            </m:rPr>
                            <a:rPr lang="en-US" sz="2000" kern="1000" spc="30">
                              <a:latin typeface="Cambria Math"/>
                              <a:cs typeface="Franklin Gothic Book"/>
                            </a:rPr>
                            <m:t>Inf</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=1.0</m:t>
                      </m:r>
                    </m:oMath>
                  </m:oMathPara>
                </a14:m>
                <a:endParaRPr lang="en-US" sz="2000" dirty="0"/>
              </a:p>
            </p:txBody>
          </p:sp>
        </mc:Choice>
        <mc:Fallback xmlns="">
          <p:sp>
            <p:nvSpPr>
              <p:cNvPr id="15" name="Rectangle 14"/>
              <p:cNvSpPr>
                <a:spLocks noRot="1" noChangeAspect="1" noMove="1" noResize="1" noEditPoints="1" noAdjustHandles="1" noChangeArrowheads="1" noChangeShapeType="1" noTextEdit="1"/>
              </p:cNvSpPr>
              <p:nvPr/>
            </p:nvSpPr>
            <p:spPr>
              <a:xfrm>
                <a:off x="827088" y="6117681"/>
                <a:ext cx="1391856" cy="400110"/>
              </a:xfrm>
              <a:prstGeom prst="rect">
                <a:avLst/>
              </a:prstGeom>
              <a:blipFill rotWithShape="1">
                <a:blip r:embed="rId9"/>
                <a:stretch>
                  <a:fillRect b="-4615"/>
                </a:stretch>
              </a:blipFill>
            </p:spPr>
            <p:txBody>
              <a:bodyPr/>
              <a:lstStyle/>
              <a:p>
                <a:r>
                  <a:rPr lang="en-US">
                    <a:noFill/>
                  </a:rPr>
                  <a:t> </a:t>
                </a:r>
              </a:p>
            </p:txBody>
          </p:sp>
        </mc:Fallback>
      </mc:AlternateContent>
      <p:sp>
        <p:nvSpPr>
          <p:cNvPr id="16" name="TextBox 15"/>
          <p:cNvSpPr txBox="1"/>
          <p:nvPr/>
        </p:nvSpPr>
        <p:spPr>
          <a:xfrm>
            <a:off x="2411759" y="5663653"/>
            <a:ext cx="6697315"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Posterior prediction uncertainty </a:t>
            </a:r>
            <a:r>
              <a:rPr lang="en-US" sz="2000" b="1" kern="1000" spc="30" dirty="0">
                <a:latin typeface="+mn-lt"/>
                <a:cs typeface="Franklin Gothic Book"/>
              </a:rPr>
              <a:t>is equal to</a:t>
            </a:r>
            <a:r>
              <a:rPr lang="en-US" sz="2000" kern="1000" spc="30" dirty="0">
                <a:latin typeface="+mn-lt"/>
                <a:cs typeface="Franklin Gothic Book"/>
              </a:rPr>
              <a:t> that of the prior</a:t>
            </a:r>
          </a:p>
        </p:txBody>
      </p:sp>
      <p:sp>
        <p:nvSpPr>
          <p:cNvPr id="17" name="TextBox 16"/>
          <p:cNvSpPr txBox="1"/>
          <p:nvPr/>
        </p:nvSpPr>
        <p:spPr>
          <a:xfrm>
            <a:off x="2390022" y="6117681"/>
            <a:ext cx="4945344"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No posterior prediction uncertainty</a:t>
            </a:r>
          </a:p>
        </p:txBody>
      </p:sp>
    </p:spTree>
    <p:extLst>
      <p:ext uri="{BB962C8B-B14F-4D97-AF65-F5344CB8AC3E}">
        <p14:creationId xmlns:p14="http://schemas.microsoft.com/office/powerpoint/2010/main" val="73113874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3" descr="W:\project\stars\workspace\RND\SB-RND-ACT-006-13\WD41\projects\temp\wd41-all\figures\defense\figures\calibinfo_cali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492896"/>
            <a:ext cx="4146711" cy="238977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Comparing Different Calibration Results: </a:t>
            </a:r>
            <a:r>
              <a:rPr lang="en-US" dirty="0" err="1"/>
              <a:t>Informativeness</a:t>
            </a:r>
            <a:r>
              <a:rPr lang="en-US" dirty="0"/>
              <a:t> vs. Calibration Score</a:t>
            </a:r>
          </a:p>
        </p:txBody>
      </p:sp>
      <p:sp>
        <p:nvSpPr>
          <p:cNvPr id="10" name="Rectangle 9"/>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Two scores to summarize and compare results of uncertainty propagation using different posterior samples w.r.t the prior</a:t>
            </a:r>
          </a:p>
        </p:txBody>
      </p:sp>
      <mc:AlternateContent xmlns:mc="http://schemas.openxmlformats.org/markup-compatibility/2006" xmlns:a14="http://schemas.microsoft.com/office/drawing/2010/main">
        <mc:Choice Requires="a14">
          <p:sp>
            <p:nvSpPr>
              <p:cNvPr id="11" name="TextBox 10"/>
              <p:cNvSpPr txBox="1"/>
              <p:nvPr/>
            </p:nvSpPr>
            <p:spPr>
              <a:xfrm>
                <a:off x="4535652" y="2394961"/>
                <a:ext cx="3348716" cy="310883"/>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Calibration Score </a:t>
                </a:r>
                <a:r>
                  <a:rPr lang="en-US" sz="2000" kern="1000" spc="30" dirty="0">
                    <a:latin typeface="+mn-lt"/>
                    <a:cs typeface="Franklin Gothic Book"/>
                  </a:rPr>
                  <a:t>for output </a:t>
                </a:r>
                <a14:m>
                  <m:oMath xmlns:m="http://schemas.openxmlformats.org/officeDocument/2006/math">
                    <m:r>
                      <a:rPr lang="en-US" sz="2000" b="0" i="1" kern="1000" spc="30" smtClean="0">
                        <a:latin typeface="Cambria Math"/>
                        <a:cs typeface="Franklin Gothic Book"/>
                      </a:rPr>
                      <m:t>𝑦</m:t>
                    </m:r>
                  </m:oMath>
                </a14:m>
                <a:endParaRPr lang="en-US" sz="2000" b="1" kern="1000" spc="30" dirty="0">
                  <a:latin typeface="+mn-lt"/>
                  <a:cs typeface="Franklin Gothic Book"/>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535652" y="2394961"/>
                <a:ext cx="3348716" cy="310883"/>
              </a:xfrm>
              <a:prstGeom prst="rect">
                <a:avLst/>
              </a:prstGeom>
              <a:blipFill rotWithShape="1">
                <a:blip r:embed="rId4"/>
                <a:stretch>
                  <a:fillRect l="-4554" t="-25490"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827088" y="5671206"/>
                <a:ext cx="14271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a:cs typeface="Franklin Gothic Book"/>
                            </a:rPr>
                          </m:ctrlPr>
                        </m:sSubPr>
                        <m:e>
                          <m:r>
                            <m:rPr>
                              <m:sty m:val="p"/>
                            </m:rPr>
                            <a:rPr lang="en-US" sz="2000" b="0" i="0" kern="1000" spc="30" smtClean="0">
                              <a:latin typeface="Cambria Math"/>
                              <a:cs typeface="Franklin Gothic Book"/>
                            </a:rPr>
                            <m:t>Cal</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=0.0</m:t>
                      </m:r>
                    </m:oMath>
                  </m:oMathPara>
                </a14:m>
                <a:endParaRPr lang="en-US" sz="2000" dirty="0"/>
              </a:p>
            </p:txBody>
          </p:sp>
        </mc:Choice>
        <mc:Fallback xmlns="">
          <p:sp>
            <p:nvSpPr>
              <p:cNvPr id="12" name="Rectangle 11"/>
              <p:cNvSpPr>
                <a:spLocks noRot="1" noChangeAspect="1" noMove="1" noResize="1" noEditPoints="1" noAdjustHandles="1" noChangeArrowheads="1" noChangeShapeType="1" noTextEdit="1"/>
              </p:cNvSpPr>
              <p:nvPr/>
            </p:nvSpPr>
            <p:spPr>
              <a:xfrm>
                <a:off x="827088" y="5671206"/>
                <a:ext cx="1427122" cy="400110"/>
              </a:xfrm>
              <a:prstGeom prst="rect">
                <a:avLst/>
              </a:prstGeom>
              <a:blipFill rotWithShape="1">
                <a:blip r:embed="rId5"/>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827088" y="6117681"/>
                <a:ext cx="14271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a:cs typeface="Franklin Gothic Book"/>
                            </a:rPr>
                          </m:ctrlPr>
                        </m:sSubPr>
                        <m:e>
                          <m:r>
                            <m:rPr>
                              <m:sty m:val="p"/>
                            </m:rPr>
                            <a:rPr lang="en-US" sz="2000" b="0" i="0" kern="1000" spc="30" smtClean="0">
                              <a:latin typeface="Cambria Math"/>
                              <a:cs typeface="Franklin Gothic Book"/>
                            </a:rPr>
                            <m:t>Cal</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=1.0</m:t>
                      </m:r>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827088" y="6117681"/>
                <a:ext cx="1427122" cy="400110"/>
              </a:xfrm>
              <a:prstGeom prst="rect">
                <a:avLst/>
              </a:prstGeom>
              <a:blipFill rotWithShape="1">
                <a:blip r:embed="rId6"/>
                <a:stretch>
                  <a:fillRect b="-4615"/>
                </a:stretch>
              </a:blipFill>
            </p:spPr>
            <p:txBody>
              <a:bodyPr/>
              <a:lstStyle/>
              <a:p>
                <a:r>
                  <a:rPr lang="en-US">
                    <a:noFill/>
                  </a:rPr>
                  <a:t> </a:t>
                </a:r>
              </a:p>
            </p:txBody>
          </p:sp>
        </mc:Fallback>
      </mc:AlternateContent>
      <p:sp>
        <p:nvSpPr>
          <p:cNvPr id="14" name="TextBox 13"/>
          <p:cNvSpPr txBox="1"/>
          <p:nvPr/>
        </p:nvSpPr>
        <p:spPr>
          <a:xfrm>
            <a:off x="2411759" y="5663653"/>
            <a:ext cx="6697315"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Experimental data </a:t>
            </a:r>
            <a:r>
              <a:rPr lang="en-US" sz="2000" b="1" kern="1000" spc="30" dirty="0">
                <a:latin typeface="+mn-lt"/>
                <a:cs typeface="Franklin Gothic Book"/>
              </a:rPr>
              <a:t>falls outside </a:t>
            </a:r>
            <a:r>
              <a:rPr lang="en-US" sz="2000" kern="1000" spc="30" dirty="0">
                <a:latin typeface="+mn-lt"/>
                <a:cs typeface="Franklin Gothic Book"/>
              </a:rPr>
              <a:t>the uncertainty band</a:t>
            </a:r>
          </a:p>
        </p:txBody>
      </p:sp>
      <p:sp>
        <p:nvSpPr>
          <p:cNvPr id="15" name="TextBox 14"/>
          <p:cNvSpPr txBox="1"/>
          <p:nvPr/>
        </p:nvSpPr>
        <p:spPr>
          <a:xfrm>
            <a:off x="2390021" y="6117681"/>
            <a:ext cx="6502457"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Experimental data matches the reference value </a:t>
            </a:r>
            <a:r>
              <a:rPr lang="en-US" sz="2000" b="1" kern="1000" spc="30" dirty="0">
                <a:latin typeface="+mn-lt"/>
                <a:cs typeface="Franklin Gothic Book"/>
              </a:rPr>
              <a:t>exactly</a:t>
            </a:r>
          </a:p>
        </p:txBody>
      </p:sp>
      <mc:AlternateContent xmlns:mc="http://schemas.openxmlformats.org/markup-compatibility/2006" xmlns:a14="http://schemas.microsoft.com/office/drawing/2010/main">
        <mc:Choice Requires="a14">
          <p:sp>
            <p:nvSpPr>
              <p:cNvPr id="16" name="TextBox 15"/>
              <p:cNvSpPr txBox="1"/>
              <p:nvPr/>
            </p:nvSpPr>
            <p:spPr>
              <a:xfrm>
                <a:off x="4119512" y="2708920"/>
                <a:ext cx="4412927" cy="914400"/>
              </a:xfrm>
              <a:prstGeom prst="rect">
                <a:avLst/>
              </a:prstGeom>
              <a:noFill/>
            </p:spPr>
            <p:txBody>
              <a:bodyPr wrap="none" lIns="0" tIns="0" rIns="0" bIns="0" rtlCol="0" anchor="ctr">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000" b="0" i="1" kern="1000" spc="30" smtClean="0">
                              <a:latin typeface="Cambria Math"/>
                              <a:cs typeface="Franklin Gothic Book"/>
                            </a:rPr>
                          </m:ctrlPr>
                        </m:sSubPr>
                        <m:e>
                          <m:r>
                            <m:rPr>
                              <m:sty m:val="p"/>
                            </m:rPr>
                            <a:rPr lang="en-US" sz="2000" b="0" i="0" kern="1000" spc="30" smtClean="0">
                              <a:latin typeface="Cambria Math"/>
                              <a:cs typeface="Franklin Gothic Book"/>
                            </a:rPr>
                            <m:t>Cal</m:t>
                          </m:r>
                        </m:e>
                        <m:sub>
                          <m:r>
                            <m:rPr>
                              <m:sty m:val="p"/>
                            </m:rPr>
                            <a:rPr lang="en-US" sz="2000" b="0" i="0" kern="1000" spc="30" smtClean="0">
                              <a:latin typeface="Cambria Math"/>
                              <a:cs typeface="Franklin Gothic Book"/>
                            </a:rPr>
                            <m:t>Y</m:t>
                          </m:r>
                        </m:sub>
                      </m:sSub>
                      <m:r>
                        <a:rPr lang="en-US" sz="2000" b="0" i="0" kern="1000" spc="30" smtClean="0">
                          <a:latin typeface="Cambria Math"/>
                          <a:cs typeface="Franklin Gothic Book"/>
                        </a:rPr>
                        <m:t>=</m:t>
                      </m:r>
                      <m:sSub>
                        <m:sSubPr>
                          <m:ctrlPr>
                            <a:rPr lang="en-US" sz="2000" b="0" i="1" kern="1000" spc="30" smtClean="0">
                              <a:latin typeface="Cambria Math"/>
                              <a:cs typeface="Franklin Gothic Book"/>
                            </a:rPr>
                          </m:ctrlPr>
                        </m:sSubPr>
                        <m:e>
                          <m:r>
                            <a:rPr lang="en-US" sz="2000" b="0" i="1" kern="1000" spc="30" smtClean="0">
                              <a:latin typeface="Cambria Math"/>
                              <a:cs typeface="Franklin Gothic Book"/>
                            </a:rPr>
                            <m:t>𝜋</m:t>
                          </m:r>
                        </m:e>
                        <m:sub>
                          <m:r>
                            <a:rPr lang="en-US" sz="2000" b="0" i="1" kern="1000" spc="30" smtClean="0">
                              <a:latin typeface="Cambria Math"/>
                              <a:cs typeface="Franklin Gothic Book"/>
                            </a:rPr>
                            <m:t>𝑌</m:t>
                          </m:r>
                        </m:sub>
                      </m:sSub>
                      <m:d>
                        <m:dPr>
                          <m:ctrlPr>
                            <a:rPr lang="en-US" sz="2000" b="0" i="1" kern="1000" spc="30" smtClean="0">
                              <a:latin typeface="Cambria Math"/>
                              <a:cs typeface="Franklin Gothic Book"/>
                            </a:rPr>
                          </m:ctrlPr>
                        </m:dPr>
                        <m:e>
                          <m:sSub>
                            <m:sSubPr>
                              <m:ctrlPr>
                                <a:rPr lang="en-US" sz="2000" b="0" i="1" kern="1000" spc="30" smtClean="0">
                                  <a:latin typeface="Cambria Math"/>
                                  <a:cs typeface="Franklin Gothic Book"/>
                                </a:rPr>
                              </m:ctrlPr>
                            </m:sSubPr>
                            <m:e>
                              <m:r>
                                <m:rPr>
                                  <m:sty m:val="p"/>
                                </m:rPr>
                                <a:rPr lang="en-US" sz="2000" b="0" i="0" kern="1000" spc="30" smtClean="0">
                                  <a:latin typeface="Cambria Math"/>
                                  <a:cs typeface="Franklin Gothic Book"/>
                                </a:rPr>
                                <m:t>y</m:t>
                              </m:r>
                            </m:e>
                            <m:sub>
                              <m:r>
                                <m:rPr>
                                  <m:sty m:val="p"/>
                                </m:rPr>
                                <a:rPr lang="en-US" sz="2000" b="0" i="0" kern="1000" spc="30" smtClean="0">
                                  <a:latin typeface="Cambria Math"/>
                                  <a:cs typeface="Franklin Gothic Book"/>
                                </a:rPr>
                                <m:t>exp</m:t>
                              </m:r>
                            </m:sub>
                          </m:sSub>
                        </m:e>
                      </m:d>
                    </m:oMath>
                  </m:oMathPara>
                </a14:m>
                <a:endParaRPr lang="en-US" sz="2000" kern="1000" spc="30" dirty="0" err="1">
                  <a:latin typeface="+mn-lt"/>
                  <a:cs typeface="Franklin Gothic Book"/>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119512" y="2708920"/>
                <a:ext cx="4412927" cy="914400"/>
              </a:xfrm>
              <a:prstGeom prst="rect">
                <a:avLst/>
              </a:prstGeom>
              <a:blipFill rotWithShape="1">
                <a:blip r:embed="rId7"/>
                <a:stretch>
                  <a:fillRect/>
                </a:stretch>
              </a:blipFill>
            </p:spPr>
            <p:txBody>
              <a:bodyPr/>
              <a:lstStyle/>
              <a:p>
                <a:r>
                  <a:rPr lang="en-US">
                    <a:noFill/>
                  </a:rPr>
                  <a:t> </a:t>
                </a:r>
              </a:p>
            </p:txBody>
          </p:sp>
        </mc:Fallback>
      </mc:AlternateContent>
      <p:sp>
        <p:nvSpPr>
          <p:cNvPr id="17" name="Isosceles Triangle 16"/>
          <p:cNvSpPr/>
          <p:nvPr/>
        </p:nvSpPr>
        <p:spPr bwMode="auto">
          <a:xfrm>
            <a:off x="6640317" y="402275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Isosceles Triangle 17"/>
          <p:cNvSpPr/>
          <p:nvPr/>
        </p:nvSpPr>
        <p:spPr bwMode="auto">
          <a:xfrm>
            <a:off x="6640315" y="3335444"/>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Rectangle 19"/>
          <p:cNvSpPr/>
          <p:nvPr/>
        </p:nvSpPr>
        <p:spPr>
          <a:xfrm>
            <a:off x="5641248" y="4022753"/>
            <a:ext cx="2811591" cy="1006429"/>
          </a:xfrm>
          <a:prstGeom prst="rect">
            <a:avLst/>
          </a:prstGeom>
        </p:spPr>
        <p:txBody>
          <a:bodyPr wrap="square">
            <a:spAutoFit/>
          </a:bodyPr>
          <a:lstStyle/>
          <a:p>
            <a:pPr>
              <a:lnSpc>
                <a:spcPct val="110000"/>
              </a:lnSpc>
              <a:spcBef>
                <a:spcPts val="0"/>
              </a:spcBef>
            </a:pPr>
            <a:r>
              <a:rPr lang="en-US" sz="1800" b="1" kern="1000" spc="30" dirty="0">
                <a:solidFill>
                  <a:srgbClr val="505050"/>
                </a:solidFill>
                <a:latin typeface="+mn-lt"/>
                <a:cs typeface="Franklin Gothic Book"/>
              </a:rPr>
              <a:t>The height of the experimental data in the information triangle</a:t>
            </a:r>
          </a:p>
        </p:txBody>
      </p:sp>
      <mc:AlternateContent xmlns:mc="http://schemas.openxmlformats.org/markup-compatibility/2006" xmlns:a14="http://schemas.microsoft.com/office/drawing/2010/main">
        <mc:Choice Requires="a14">
          <p:sp>
            <p:nvSpPr>
              <p:cNvPr id="22" name="TextBox 21"/>
              <p:cNvSpPr txBox="1"/>
              <p:nvPr/>
            </p:nvSpPr>
            <p:spPr>
              <a:xfrm>
                <a:off x="827088" y="4688152"/>
                <a:ext cx="3823686" cy="769550"/>
              </a:xfrm>
              <a:prstGeom prst="rect">
                <a:avLst/>
              </a:prstGeom>
              <a:noFill/>
            </p:spPr>
            <p:txBody>
              <a:bodyPr wrap="none" lIns="0" tIns="0" rIns="0" bIns="0" rtlCol="0" anchor="ctr">
                <a:noAutofit/>
              </a:bodyPr>
              <a:lstStyle/>
              <a:p>
                <a:pPr>
                  <a:lnSpc>
                    <a:spcPct val="110000"/>
                  </a:lnSpc>
                  <a:spcBef>
                    <a:spcPts val="0"/>
                  </a:spcBef>
                </a:pPr>
                <a14:m>
                  <m:oMath xmlns:m="http://schemas.openxmlformats.org/officeDocument/2006/math">
                    <m:sSub>
                      <m:sSubPr>
                        <m:ctrlPr>
                          <a:rPr lang="en-US" sz="2000" b="1" i="1" kern="1000" spc="30" smtClean="0">
                            <a:latin typeface="Cambria Math"/>
                            <a:cs typeface="Franklin Gothic Book"/>
                          </a:rPr>
                        </m:ctrlPr>
                      </m:sSubPr>
                      <m:e>
                        <m:r>
                          <a:rPr lang="en-US" sz="2000" b="1" i="1" kern="1000" spc="30" smtClean="0">
                            <a:latin typeface="Cambria Math"/>
                            <a:cs typeface="Franklin Gothic Book"/>
                          </a:rPr>
                          <m:t>𝒚</m:t>
                        </m:r>
                      </m:e>
                      <m:sub>
                        <m:r>
                          <a:rPr lang="en-US" sz="2000" b="1" i="0" kern="1000" spc="30" smtClean="0">
                            <a:latin typeface="Cambria Math"/>
                            <a:cs typeface="Franklin Gothic Book"/>
                          </a:rPr>
                          <m:t>𝐫𝐞𝐟</m:t>
                        </m:r>
                      </m:sub>
                    </m:sSub>
                  </m:oMath>
                </a14:m>
                <a:r>
                  <a:rPr lang="en-US" sz="2000" kern="1000" spc="30" dirty="0">
                    <a:latin typeface="+mn-lt"/>
                    <a:cs typeface="Franklin Gothic Book"/>
                  </a:rPr>
                  <a:t>: Reference value</a:t>
                </a:r>
              </a:p>
            </p:txBody>
          </p:sp>
        </mc:Choice>
        <mc:Fallback xmlns="">
          <p:sp>
            <p:nvSpPr>
              <p:cNvPr id="22" name="TextBox 21"/>
              <p:cNvSpPr txBox="1">
                <a:spLocks noRot="1" noChangeAspect="1" noMove="1" noResize="1" noEditPoints="1" noAdjustHandles="1" noChangeArrowheads="1" noChangeShapeType="1" noTextEdit="1"/>
              </p:cNvSpPr>
              <p:nvPr/>
            </p:nvSpPr>
            <p:spPr>
              <a:xfrm>
                <a:off x="827088" y="4688152"/>
                <a:ext cx="3823686" cy="769550"/>
              </a:xfrm>
              <a:prstGeom prst="rect">
                <a:avLst/>
              </a:prstGeom>
              <a:blipFill rotWithShape="1">
                <a:blip r:embed="rId8"/>
                <a:stretch>
                  <a:fillRect l="-25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295523" y="5192208"/>
                <a:ext cx="3687997" cy="397032"/>
              </a:xfrm>
              <a:prstGeom prst="rect">
                <a:avLst/>
              </a:prstGeom>
            </p:spPr>
            <p:txBody>
              <a:bodyPr wrap="non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smtClean="0">
                        <a:latin typeface="Cambria Math"/>
                        <a:cs typeface="Franklin Gothic Book"/>
                      </a:rPr>
                      <m:t>5</m:t>
                    </m:r>
                    <m:r>
                      <a:rPr lang="en-US" sz="1800" b="0" i="0" kern="1000" spc="30" dirty="0" smtClean="0">
                        <a:latin typeface="Cambria Math"/>
                        <a:cs typeface="Franklin Gothic Book"/>
                      </a:rPr>
                      <m:t>0</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 median)</a:t>
                </a:r>
              </a:p>
            </p:txBody>
          </p:sp>
        </mc:Choice>
        <mc:Fallback xmlns="">
          <p:sp>
            <p:nvSpPr>
              <p:cNvPr id="23" name="Rectangle 22"/>
              <p:cNvSpPr>
                <a:spLocks noRot="1" noChangeAspect="1" noMove="1" noResize="1" noEditPoints="1" noAdjustHandles="1" noChangeArrowheads="1" noChangeShapeType="1" noTextEdit="1"/>
              </p:cNvSpPr>
              <p:nvPr/>
            </p:nvSpPr>
            <p:spPr>
              <a:xfrm>
                <a:off x="1295523" y="5192208"/>
                <a:ext cx="3687997" cy="397032"/>
              </a:xfrm>
              <a:prstGeom prst="rect">
                <a:avLst/>
              </a:prstGeom>
              <a:blipFill rotWithShape="1">
                <a:blip r:embed="rId9"/>
                <a:stretch>
                  <a:fillRect l="-1488" t="-4615" r="-826" b="-20000"/>
                </a:stretch>
              </a:blipFill>
            </p:spPr>
            <p:txBody>
              <a:bodyPr/>
              <a:lstStyle/>
              <a:p>
                <a:r>
                  <a:rPr lang="en-US">
                    <a:noFill/>
                  </a:rPr>
                  <a:t> </a:t>
                </a:r>
              </a:p>
            </p:txBody>
          </p:sp>
        </mc:Fallback>
      </mc:AlternateContent>
      <p:cxnSp>
        <p:nvCxnSpPr>
          <p:cNvPr id="26" name="Straight Connector 25"/>
          <p:cNvCxnSpPr>
            <a:stCxn id="18" idx="3"/>
            <a:endCxn id="17" idx="0"/>
          </p:cNvCxnSpPr>
          <p:nvPr/>
        </p:nvCxnSpPr>
        <p:spPr bwMode="auto">
          <a:xfrm>
            <a:off x="6702366" y="3442428"/>
            <a:ext cx="2" cy="5803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6795020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Posterior prediction uncertainties are narrower</a:t>
            </a:r>
          </a:p>
        </p:txBody>
      </p:sp>
      <p:sp>
        <p:nvSpPr>
          <p:cNvPr id="7" name="TextBox 6"/>
          <p:cNvSpPr txBox="1"/>
          <p:nvPr/>
        </p:nvSpPr>
        <p:spPr>
          <a:xfrm rot="16200000">
            <a:off x="57043" y="2512002"/>
            <a:ext cx="1797340" cy="319809"/>
          </a:xfrm>
          <a:prstGeom prst="rect">
            <a:avLst/>
          </a:prstGeom>
          <a:noFill/>
        </p:spPr>
        <p:txBody>
          <a:bodyPr wrap="none" lIns="0" tIns="0" rIns="0" bIns="0" rtlCol="0">
            <a:noAutofit/>
          </a:bodyPr>
          <a:lstStyle/>
          <a:p>
            <a:pPr algn="ctr">
              <a:lnSpc>
                <a:spcPct val="110000"/>
              </a:lnSpc>
              <a:spcBef>
                <a:spcPts val="0"/>
              </a:spcBef>
            </a:pPr>
            <a:r>
              <a:rPr lang="en-US" sz="2000" b="1" kern="1000" spc="30" dirty="0">
                <a:latin typeface="+mn-lt"/>
                <a:cs typeface="Franklin Gothic Book"/>
              </a:rPr>
              <a:t>Calibration [-]</a:t>
            </a:r>
          </a:p>
        </p:txBody>
      </p:sp>
      <p:pic>
        <p:nvPicPr>
          <p:cNvPr id="29" name="Picture 28">
            <a:extLst>
              <a:ext uri="{FF2B5EF4-FFF2-40B4-BE49-F238E27FC236}">
                <a16:creationId xmlns:a16="http://schemas.microsoft.com/office/drawing/2014/main" xmlns="" id="{F41FEB60-B50E-4E1B-A26D-1BC72E663D57}"/>
              </a:ext>
            </a:extLst>
          </p:cNvPr>
          <p:cNvPicPr>
            <a:picLocks noChangeAspect="1"/>
          </p:cNvPicPr>
          <p:nvPr/>
        </p:nvPicPr>
        <p:blipFill rotWithShape="1">
          <a:blip r:embed="rId3"/>
          <a:srcRect l="8809" t="18738" b="7396"/>
          <a:stretch/>
        </p:blipFill>
        <p:spPr>
          <a:xfrm>
            <a:off x="1222568" y="1556792"/>
            <a:ext cx="1909272" cy="2195158"/>
          </a:xfrm>
          <a:prstGeom prst="rect">
            <a:avLst/>
          </a:prstGeom>
        </p:spPr>
      </p:pic>
      <p:sp>
        <p:nvSpPr>
          <p:cNvPr id="41" name="TextBox 40">
            <a:extLst>
              <a:ext uri="{FF2B5EF4-FFF2-40B4-BE49-F238E27FC236}">
                <a16:creationId xmlns:a16="http://schemas.microsoft.com/office/drawing/2014/main" xmlns="" id="{9FDC00DA-A0BE-421B-846D-70E7B0D7B479}"/>
              </a:ext>
            </a:extLst>
          </p:cNvPr>
          <p:cNvSpPr txBox="1"/>
          <p:nvPr/>
        </p:nvSpPr>
        <p:spPr>
          <a:xfrm>
            <a:off x="1132778" y="3751950"/>
            <a:ext cx="2088852" cy="310883"/>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Informativeness</a:t>
            </a:r>
            <a:r>
              <a:rPr lang="en-US" sz="2000" b="1" kern="1000" spc="30" dirty="0">
                <a:latin typeface="+mn-lt"/>
                <a:cs typeface="Franklin Gothic Book"/>
              </a:rPr>
              <a:t> [-]</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xmlns="" id="{25E096CA-D145-4D04-B100-B0EFF068D4A5}"/>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5" name="Rectangle 14">
                <a:extLst>
                  <a:ext uri="{FF2B5EF4-FFF2-40B4-BE49-F238E27FC236}">
                    <a16:creationId xmlns:a16="http://schemas.microsoft.com/office/drawing/2014/main" id="{25E096CA-D145-4D04-B100-B0EFF068D4A5}"/>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4"/>
                <a:stretch>
                  <a:fillRect b="-1818"/>
                </a:stretch>
              </a:blipFill>
            </p:spPr>
            <p:txBody>
              <a:bodyPr/>
              <a:lstStyle/>
              <a:p>
                <a:r>
                  <a:rPr lang="en-VI">
                    <a:noFill/>
                  </a:rPr>
                  <a:t> </a:t>
                </a:r>
              </a:p>
            </p:txBody>
          </p:sp>
        </mc:Fallback>
      </mc:AlternateContent>
      <p:pic>
        <p:nvPicPr>
          <p:cNvPr id="16" name="Picture 2" descr="W:\project\stars\workspace\RND\SB-RND-ACT-006-13\WD41\projects\temp\wd41-all\figures\defense\figures\plotCalibInfo.png">
            <a:extLst>
              <a:ext uri="{FF2B5EF4-FFF2-40B4-BE49-F238E27FC236}">
                <a16:creationId xmlns:a16="http://schemas.microsoft.com/office/drawing/2014/main" xmlns="" id="{4CB8B6F2-F04B-4E15-B46A-3C92C606C46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CC3FFD7C-1720-46C4-9402-E56EEF2ED038}"/>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18" name="TextBox 17">
            <a:extLst>
              <a:ext uri="{FF2B5EF4-FFF2-40B4-BE49-F238E27FC236}">
                <a16:creationId xmlns:a16="http://schemas.microsoft.com/office/drawing/2014/main" xmlns="" id="{3E9ECC70-9C9F-4EBF-BEE8-3E3F656B0A1F}"/>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19" name="TextBox 18">
            <a:extLst>
              <a:ext uri="{FF2B5EF4-FFF2-40B4-BE49-F238E27FC236}">
                <a16:creationId xmlns:a16="http://schemas.microsoft.com/office/drawing/2014/main" xmlns="" id="{4F96F643-84EF-4FAB-A23F-EE16407C8A39}"/>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spTree>
    <p:extLst>
      <p:ext uri="{BB962C8B-B14F-4D97-AF65-F5344CB8AC3E}">
        <p14:creationId xmlns:p14="http://schemas.microsoft.com/office/powerpoint/2010/main" val="317318953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xmlns="" id="{F062D8DF-97A7-4D45-87D3-67456BF1832B}"/>
              </a:ext>
            </a:extLst>
          </p:cNvPr>
          <p:cNvPicPr>
            <a:picLocks noChangeAspect="1"/>
          </p:cNvPicPr>
          <p:nvPr/>
        </p:nvPicPr>
        <p:blipFill rotWithShape="1">
          <a:blip r:embed="rId3"/>
          <a:srcRect l="2750" t="16958" b="9176"/>
          <a:stretch/>
        </p:blipFill>
        <p:spPr>
          <a:xfrm>
            <a:off x="499320" y="4179371"/>
            <a:ext cx="8644679" cy="2195158"/>
          </a:xfrm>
          <a:prstGeom prst="rect">
            <a:avLst/>
          </a:prstGeom>
        </p:spPr>
      </p:pic>
      <p:sp>
        <p:nvSpPr>
          <p:cNvPr id="3" name="Title 2"/>
          <p:cNvSpPr>
            <a:spLocks noGrp="1"/>
          </p:cNvSpPr>
          <p:nvPr>
            <p:ph type="title"/>
          </p:nvPr>
        </p:nvSpPr>
        <p:spPr/>
        <p:txBody>
          <a:bodyPr/>
          <a:lstStyle/>
          <a:p>
            <a:r>
              <a:rPr lang="en-US" dirty="0"/>
              <a:t>Posterior prediction uncertainties are narrower,</a:t>
            </a:r>
            <a:br>
              <a:rPr lang="en-US" dirty="0"/>
            </a:br>
            <a:r>
              <a:rPr lang="en-US" dirty="0"/>
              <a:t>insignificant effects of experimental conditions</a:t>
            </a:r>
          </a:p>
        </p:txBody>
      </p:sp>
      <p:sp>
        <p:nvSpPr>
          <p:cNvPr id="7" name="TextBox 6"/>
          <p:cNvSpPr txBox="1"/>
          <p:nvPr/>
        </p:nvSpPr>
        <p:spPr>
          <a:xfrm rot="16200000">
            <a:off x="-894508" y="5094319"/>
            <a:ext cx="2467849" cy="319809"/>
          </a:xfrm>
          <a:prstGeom prst="rect">
            <a:avLst/>
          </a:prstGeom>
          <a:noFill/>
        </p:spPr>
        <p:txBody>
          <a:bodyPr wrap="none" lIns="0" tIns="0" rIns="0" bIns="0" rtlCol="0">
            <a:noAutofit/>
          </a:bodyPr>
          <a:lstStyle/>
          <a:p>
            <a:pPr algn="ctr">
              <a:lnSpc>
                <a:spcPct val="110000"/>
              </a:lnSpc>
              <a:spcBef>
                <a:spcPts val="0"/>
              </a:spcBef>
            </a:pPr>
            <a:r>
              <a:rPr lang="en-US" sz="2000" b="1" kern="1000" spc="30" dirty="0">
                <a:latin typeface="+mn-lt"/>
                <a:cs typeface="Franklin Gothic Book"/>
              </a:rPr>
              <a:t>Calibration [-]</a:t>
            </a:r>
          </a:p>
        </p:txBody>
      </p:sp>
      <p:sp>
        <p:nvSpPr>
          <p:cNvPr id="41" name="TextBox 40">
            <a:extLst>
              <a:ext uri="{FF2B5EF4-FFF2-40B4-BE49-F238E27FC236}">
                <a16:creationId xmlns:a16="http://schemas.microsoft.com/office/drawing/2014/main" xmlns="" id="{9FDC00DA-A0BE-421B-846D-70E7B0D7B479}"/>
              </a:ext>
            </a:extLst>
          </p:cNvPr>
          <p:cNvSpPr txBox="1"/>
          <p:nvPr/>
        </p:nvSpPr>
        <p:spPr>
          <a:xfrm>
            <a:off x="1115617" y="6358477"/>
            <a:ext cx="7200800" cy="310883"/>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Informativeness</a:t>
            </a:r>
            <a:r>
              <a:rPr lang="en-US" sz="2000" b="1" kern="1000" spc="30" dirty="0">
                <a:latin typeface="+mn-lt"/>
                <a:cs typeface="Franklin Gothic Book"/>
              </a:rPr>
              <a:t> [-]</a:t>
            </a:r>
          </a:p>
        </p:txBody>
      </p:sp>
      <p:sp>
        <p:nvSpPr>
          <p:cNvPr id="15" name="TextBox 14">
            <a:extLst>
              <a:ext uri="{FF2B5EF4-FFF2-40B4-BE49-F238E27FC236}">
                <a16:creationId xmlns:a16="http://schemas.microsoft.com/office/drawing/2014/main" xmlns="" id="{A066BCF3-2FDB-40CF-A10A-A46408F0C40C}"/>
              </a:ext>
            </a:extLst>
          </p:cNvPr>
          <p:cNvSpPr txBox="1"/>
          <p:nvPr/>
        </p:nvSpPr>
        <p:spPr>
          <a:xfrm rot="16200000">
            <a:off x="57043" y="2512002"/>
            <a:ext cx="1797340" cy="319809"/>
          </a:xfrm>
          <a:prstGeom prst="rect">
            <a:avLst/>
          </a:prstGeom>
          <a:noFill/>
        </p:spPr>
        <p:txBody>
          <a:bodyPr wrap="none" lIns="0" tIns="0" rIns="0" bIns="0" rtlCol="0">
            <a:noAutofit/>
          </a:bodyPr>
          <a:lstStyle/>
          <a:p>
            <a:pPr algn="ctr">
              <a:lnSpc>
                <a:spcPct val="110000"/>
              </a:lnSpc>
              <a:spcBef>
                <a:spcPts val="0"/>
              </a:spcBef>
            </a:pPr>
            <a:r>
              <a:rPr lang="en-US" sz="2000" b="1" kern="1000" spc="30" dirty="0">
                <a:latin typeface="+mn-lt"/>
                <a:cs typeface="Franklin Gothic Book"/>
              </a:rPr>
              <a:t>Calibration [-]</a:t>
            </a:r>
          </a:p>
        </p:txBody>
      </p:sp>
      <p:pic>
        <p:nvPicPr>
          <p:cNvPr id="16" name="Picture 15">
            <a:extLst>
              <a:ext uri="{FF2B5EF4-FFF2-40B4-BE49-F238E27FC236}">
                <a16:creationId xmlns:a16="http://schemas.microsoft.com/office/drawing/2014/main" xmlns="" id="{F6122654-8538-4103-8E30-53937D146A06}"/>
              </a:ext>
            </a:extLst>
          </p:cNvPr>
          <p:cNvPicPr>
            <a:picLocks noChangeAspect="1"/>
          </p:cNvPicPr>
          <p:nvPr/>
        </p:nvPicPr>
        <p:blipFill rotWithShape="1">
          <a:blip r:embed="rId4"/>
          <a:srcRect l="8809" t="18738" b="7396"/>
          <a:stretch/>
        </p:blipFill>
        <p:spPr>
          <a:xfrm>
            <a:off x="1222568" y="1556792"/>
            <a:ext cx="1909272" cy="2195158"/>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xmlns="" id="{CACF2BF8-311F-45A4-8B45-17A7B85DCB58}"/>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7" name="Rectangle 16">
                <a:extLst>
                  <a:ext uri="{FF2B5EF4-FFF2-40B4-BE49-F238E27FC236}">
                    <a16:creationId xmlns:a16="http://schemas.microsoft.com/office/drawing/2014/main" id="{CACF2BF8-311F-45A4-8B45-17A7B85DCB58}"/>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5"/>
                <a:stretch>
                  <a:fillRect b="-1818"/>
                </a:stretch>
              </a:blipFill>
            </p:spPr>
            <p:txBody>
              <a:bodyPr/>
              <a:lstStyle/>
              <a:p>
                <a:r>
                  <a:rPr lang="en-VI">
                    <a:noFill/>
                  </a:rPr>
                  <a:t> </a:t>
                </a:r>
              </a:p>
            </p:txBody>
          </p:sp>
        </mc:Fallback>
      </mc:AlternateContent>
      <p:pic>
        <p:nvPicPr>
          <p:cNvPr id="18" name="Picture 2" descr="W:\project\stars\workspace\RND\SB-RND-ACT-006-13\WD41\projects\temp\wd41-all\figures\defense\figures\plotCalibInfo.png">
            <a:extLst>
              <a:ext uri="{FF2B5EF4-FFF2-40B4-BE49-F238E27FC236}">
                <a16:creationId xmlns:a16="http://schemas.microsoft.com/office/drawing/2014/main" xmlns="" id="{E1CB3300-E740-49D5-A1D8-277EA27D1F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9B9BB197-8FDC-4CB7-8F0F-EDE05EBEAA9A}"/>
              </a:ext>
            </a:extLst>
          </p:cNvPr>
          <p:cNvSpPr txBox="1"/>
          <p:nvPr/>
        </p:nvSpPr>
        <p:spPr>
          <a:xfrm>
            <a:off x="1132778" y="3751950"/>
            <a:ext cx="2088852" cy="310883"/>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Informativeness</a:t>
            </a:r>
            <a:r>
              <a:rPr lang="en-US" sz="2000" b="1" kern="1000" spc="30" dirty="0">
                <a:latin typeface="+mn-lt"/>
                <a:cs typeface="Franklin Gothic Book"/>
              </a:rPr>
              <a:t> [-]</a:t>
            </a:r>
          </a:p>
        </p:txBody>
      </p:sp>
      <p:sp>
        <p:nvSpPr>
          <p:cNvPr id="20" name="TextBox 19">
            <a:extLst>
              <a:ext uri="{FF2B5EF4-FFF2-40B4-BE49-F238E27FC236}">
                <a16:creationId xmlns:a16="http://schemas.microsoft.com/office/drawing/2014/main" xmlns="" id="{18471C95-50D7-497C-B9D8-D3CDCD2F5874}"/>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21" name="TextBox 20">
            <a:extLst>
              <a:ext uri="{FF2B5EF4-FFF2-40B4-BE49-F238E27FC236}">
                <a16:creationId xmlns:a16="http://schemas.microsoft.com/office/drawing/2014/main" xmlns="" id="{D29007C4-3405-400C-B4A8-55AA93838C92}"/>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22" name="TextBox 21">
            <a:extLst>
              <a:ext uri="{FF2B5EF4-FFF2-40B4-BE49-F238E27FC236}">
                <a16:creationId xmlns:a16="http://schemas.microsoft.com/office/drawing/2014/main" xmlns="" id="{E330DE8E-5FFE-4093-B000-6AA814C2962D}"/>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spTree>
    <p:extLst>
      <p:ext uri="{BB962C8B-B14F-4D97-AF65-F5344CB8AC3E}">
        <p14:creationId xmlns:p14="http://schemas.microsoft.com/office/powerpoint/2010/main" val="360430225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Removing highly correlated parameter and keeping it at its prior range give a compromise</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xmlns="" id="{D466B834-173C-4DE7-9404-B4EB907C9A9B}"/>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6" name="Rectangle 15">
                <a:extLst>
                  <a:ext uri="{FF2B5EF4-FFF2-40B4-BE49-F238E27FC236}">
                    <a16:creationId xmlns:a16="http://schemas.microsoft.com/office/drawing/2014/main" id="{D466B834-173C-4DE7-9404-B4EB907C9A9B}"/>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3"/>
                <a:stretch>
                  <a:fillRect b="-1818"/>
                </a:stretch>
              </a:blipFill>
            </p:spPr>
            <p:txBody>
              <a:bodyPr/>
              <a:lstStyle/>
              <a:p>
                <a:r>
                  <a:rPr lang="en-VI">
                    <a:noFill/>
                  </a:rPr>
                  <a:t> </a:t>
                </a:r>
              </a:p>
            </p:txBody>
          </p:sp>
        </mc:Fallback>
      </mc:AlternateContent>
      <p:sp>
        <p:nvSpPr>
          <p:cNvPr id="18" name="TextBox 17">
            <a:extLst>
              <a:ext uri="{FF2B5EF4-FFF2-40B4-BE49-F238E27FC236}">
                <a16:creationId xmlns:a16="http://schemas.microsoft.com/office/drawing/2014/main" xmlns="" id="{21D13EBF-786C-415F-9D2C-F9B970C560E4}"/>
              </a:ext>
            </a:extLst>
          </p:cNvPr>
          <p:cNvSpPr txBox="1"/>
          <p:nvPr/>
        </p:nvSpPr>
        <p:spPr>
          <a:xfrm rot="16200000">
            <a:off x="57043" y="2512002"/>
            <a:ext cx="1797340" cy="319809"/>
          </a:xfrm>
          <a:prstGeom prst="rect">
            <a:avLst/>
          </a:prstGeom>
          <a:noFill/>
        </p:spPr>
        <p:txBody>
          <a:bodyPr wrap="none" lIns="0" tIns="0" rIns="0" bIns="0" rtlCol="0">
            <a:noAutofit/>
          </a:bodyPr>
          <a:lstStyle/>
          <a:p>
            <a:pPr algn="ctr">
              <a:lnSpc>
                <a:spcPct val="110000"/>
              </a:lnSpc>
              <a:spcBef>
                <a:spcPts val="0"/>
              </a:spcBef>
            </a:pPr>
            <a:r>
              <a:rPr lang="en-US" sz="2000" b="1" kern="1000" spc="30" dirty="0">
                <a:latin typeface="+mn-lt"/>
                <a:cs typeface="Franklin Gothic Book"/>
              </a:rPr>
              <a:t>Calibration [-]</a:t>
            </a:r>
          </a:p>
        </p:txBody>
      </p:sp>
      <p:sp>
        <p:nvSpPr>
          <p:cNvPr id="19" name="TextBox 18">
            <a:extLst>
              <a:ext uri="{FF2B5EF4-FFF2-40B4-BE49-F238E27FC236}">
                <a16:creationId xmlns:a16="http://schemas.microsoft.com/office/drawing/2014/main" xmlns="" id="{BF908E2F-7288-4B0C-9ABC-393DF7A8AA39}"/>
              </a:ext>
            </a:extLst>
          </p:cNvPr>
          <p:cNvSpPr txBox="1"/>
          <p:nvPr/>
        </p:nvSpPr>
        <p:spPr>
          <a:xfrm>
            <a:off x="1132778" y="3751950"/>
            <a:ext cx="2088852" cy="310883"/>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Informativeness</a:t>
            </a:r>
            <a:r>
              <a:rPr lang="en-US" sz="2000" b="1" kern="1000" spc="30" dirty="0">
                <a:latin typeface="+mn-lt"/>
                <a:cs typeface="Franklin Gothic Book"/>
              </a:rPr>
              <a:t> [-]</a:t>
            </a:r>
          </a:p>
        </p:txBody>
      </p:sp>
      <p:pic>
        <p:nvPicPr>
          <p:cNvPr id="38" name="Picture 2" descr="W:\project\stars\workspace\RND\SB-RND-ACT-006-13\WD41\projects\temp\wd41-all\figures\defense\figures\plotCalibInfo.png">
            <a:extLst>
              <a:ext uri="{FF2B5EF4-FFF2-40B4-BE49-F238E27FC236}">
                <a16:creationId xmlns:a16="http://schemas.microsoft.com/office/drawing/2014/main" xmlns="" id="{437A501E-E716-4FFF-BEC4-EB7FAF470E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655" t="1905" r="47583" b="88785"/>
          <a:stretch/>
        </p:blipFill>
        <p:spPr bwMode="auto">
          <a:xfrm>
            <a:off x="5962065" y="3085056"/>
            <a:ext cx="338127" cy="7200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W:\project\stars\workspace\RND\SB-RND-ACT-006-13\WD41\projects\temp\wd41-all\figures\defense\figures\plotCalibInfo.png">
            <a:extLst>
              <a:ext uri="{FF2B5EF4-FFF2-40B4-BE49-F238E27FC236}">
                <a16:creationId xmlns:a16="http://schemas.microsoft.com/office/drawing/2014/main" xmlns="" id="{E7F98D6B-664F-43EB-802A-A1084DE511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xmlns="" id="{B3B6BA2C-1F4E-4CA7-A949-1792E0ADD70E}"/>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41" name="TextBox 40">
            <a:extLst>
              <a:ext uri="{FF2B5EF4-FFF2-40B4-BE49-F238E27FC236}">
                <a16:creationId xmlns:a16="http://schemas.microsoft.com/office/drawing/2014/main" xmlns="" id="{CAAE3229-1258-4A11-95FD-1F2B837C2D27}"/>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sp>
        <p:nvSpPr>
          <p:cNvPr id="42" name="TextBox 41">
            <a:extLst>
              <a:ext uri="{FF2B5EF4-FFF2-40B4-BE49-F238E27FC236}">
                <a16:creationId xmlns:a16="http://schemas.microsoft.com/office/drawing/2014/main" xmlns="" id="{1E4D9A30-7311-487F-BB33-B2DB8F536469}"/>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43" name="TextBox 42">
            <a:extLst>
              <a:ext uri="{FF2B5EF4-FFF2-40B4-BE49-F238E27FC236}">
                <a16:creationId xmlns:a16="http://schemas.microsoft.com/office/drawing/2014/main" xmlns="" id="{AC5B753C-3998-4F32-BB55-EE5F0AC1B1F5}"/>
              </a:ext>
            </a:extLst>
          </p:cNvPr>
          <p:cNvSpPr txBox="1"/>
          <p:nvPr/>
        </p:nvSpPr>
        <p:spPr>
          <a:xfrm>
            <a:off x="6372202" y="3431863"/>
            <a:ext cx="2520277"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Independent</a:t>
            </a:r>
          </a:p>
        </p:txBody>
      </p:sp>
      <p:sp>
        <p:nvSpPr>
          <p:cNvPr id="44" name="TextBox 43">
            <a:extLst>
              <a:ext uri="{FF2B5EF4-FFF2-40B4-BE49-F238E27FC236}">
                <a16:creationId xmlns:a16="http://schemas.microsoft.com/office/drawing/2014/main" xmlns="" id="{EF1400B6-6420-441B-AAD7-EC4DDD029E89}"/>
              </a:ext>
            </a:extLst>
          </p:cNvPr>
          <p:cNvSpPr txBox="1"/>
          <p:nvPr/>
        </p:nvSpPr>
        <p:spPr>
          <a:xfrm>
            <a:off x="6372201" y="3068960"/>
            <a:ext cx="2520280"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Correlated</a:t>
            </a:r>
          </a:p>
        </p:txBody>
      </p:sp>
      <p:pic>
        <p:nvPicPr>
          <p:cNvPr id="45" name="Picture 44">
            <a:extLst>
              <a:ext uri="{FF2B5EF4-FFF2-40B4-BE49-F238E27FC236}">
                <a16:creationId xmlns:a16="http://schemas.microsoft.com/office/drawing/2014/main" xmlns="" id="{829C5848-9283-469A-A74B-D4B3513A4CDE}"/>
              </a:ext>
            </a:extLst>
          </p:cNvPr>
          <p:cNvPicPr>
            <a:picLocks noChangeAspect="1"/>
          </p:cNvPicPr>
          <p:nvPr/>
        </p:nvPicPr>
        <p:blipFill rotWithShape="1">
          <a:blip r:embed="rId5"/>
          <a:srcRect l="8809" t="16958" b="10351"/>
          <a:stretch/>
        </p:blipFill>
        <p:spPr>
          <a:xfrm>
            <a:off x="1259631" y="1532713"/>
            <a:ext cx="1872209" cy="2195158"/>
          </a:xfrm>
          <a:prstGeom prst="rect">
            <a:avLst/>
          </a:prstGeom>
        </p:spPr>
      </p:pic>
    </p:spTree>
    <p:extLst>
      <p:ext uri="{BB962C8B-B14F-4D97-AF65-F5344CB8AC3E}">
        <p14:creationId xmlns:p14="http://schemas.microsoft.com/office/powerpoint/2010/main" val="164894910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xmlns="" id="{8D5341E7-B09B-473D-9C13-42CB5D732124}"/>
              </a:ext>
            </a:extLst>
          </p:cNvPr>
          <p:cNvPicPr>
            <a:picLocks noChangeAspect="1"/>
          </p:cNvPicPr>
          <p:nvPr/>
        </p:nvPicPr>
        <p:blipFill rotWithShape="1">
          <a:blip r:embed="rId3"/>
          <a:srcRect l="2750" t="18500" b="8808"/>
          <a:stretch/>
        </p:blipFill>
        <p:spPr>
          <a:xfrm>
            <a:off x="499321" y="4248124"/>
            <a:ext cx="8609754" cy="2160240"/>
          </a:xfrm>
          <a:prstGeom prst="rect">
            <a:avLst/>
          </a:prstGeom>
        </p:spPr>
      </p:pic>
      <p:sp>
        <p:nvSpPr>
          <p:cNvPr id="3" name="Title 2"/>
          <p:cNvSpPr>
            <a:spLocks noGrp="1"/>
          </p:cNvSpPr>
          <p:nvPr>
            <p:ph type="title"/>
          </p:nvPr>
        </p:nvSpPr>
        <p:spPr/>
        <p:txBody>
          <a:bodyPr/>
          <a:lstStyle/>
          <a:p>
            <a:r>
              <a:rPr lang="en-US" dirty="0"/>
              <a:t>Removing highly correlated parameter and keeping it at its prior range give a compromise</a:t>
            </a:r>
          </a:p>
        </p:txBody>
      </p:sp>
      <p:pic>
        <p:nvPicPr>
          <p:cNvPr id="24" name="Picture 2" descr="W:\project\stars\workspace\RND\SB-RND-ACT-006-13\WD41\projects\temp\wd41-all\figures\defense\figures\plotCalibInfo.png">
            <a:extLst>
              <a:ext uri="{FF2B5EF4-FFF2-40B4-BE49-F238E27FC236}">
                <a16:creationId xmlns:a16="http://schemas.microsoft.com/office/drawing/2014/main" xmlns="" id="{649D5A18-876A-4E89-808D-50FA81E4CD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655" t="1905" r="47583" b="88785"/>
          <a:stretch/>
        </p:blipFill>
        <p:spPr bwMode="auto">
          <a:xfrm>
            <a:off x="5962065" y="3085056"/>
            <a:ext cx="338127" cy="72008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xmlns="" id="{83BF7AAC-0D42-47D7-A35B-BAC9D9E72AF7}"/>
              </a:ext>
            </a:extLst>
          </p:cNvPr>
          <p:cNvSpPr txBox="1"/>
          <p:nvPr/>
        </p:nvSpPr>
        <p:spPr>
          <a:xfrm rot="16200000">
            <a:off x="-894508" y="5094319"/>
            <a:ext cx="2467849" cy="319809"/>
          </a:xfrm>
          <a:prstGeom prst="rect">
            <a:avLst/>
          </a:prstGeom>
          <a:noFill/>
        </p:spPr>
        <p:txBody>
          <a:bodyPr wrap="none" lIns="0" tIns="0" rIns="0" bIns="0" rtlCol="0">
            <a:noAutofit/>
          </a:bodyPr>
          <a:lstStyle/>
          <a:p>
            <a:pPr algn="ctr">
              <a:lnSpc>
                <a:spcPct val="110000"/>
              </a:lnSpc>
              <a:spcBef>
                <a:spcPts val="0"/>
              </a:spcBef>
            </a:pPr>
            <a:r>
              <a:rPr lang="en-US" sz="2000" b="1" kern="1000" spc="30" dirty="0">
                <a:latin typeface="+mn-lt"/>
                <a:cs typeface="Franklin Gothic Book"/>
              </a:rPr>
              <a:t>Calibration [-]</a:t>
            </a:r>
          </a:p>
        </p:txBody>
      </p:sp>
      <p:sp>
        <p:nvSpPr>
          <p:cNvPr id="36" name="TextBox 35">
            <a:extLst>
              <a:ext uri="{FF2B5EF4-FFF2-40B4-BE49-F238E27FC236}">
                <a16:creationId xmlns:a16="http://schemas.microsoft.com/office/drawing/2014/main" xmlns="" id="{3BE521BF-E622-40E0-A13E-F9CC3B337F0C}"/>
              </a:ext>
            </a:extLst>
          </p:cNvPr>
          <p:cNvSpPr txBox="1"/>
          <p:nvPr/>
        </p:nvSpPr>
        <p:spPr>
          <a:xfrm>
            <a:off x="1115617" y="6358477"/>
            <a:ext cx="7200800" cy="310883"/>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Informativeness</a:t>
            </a:r>
            <a:r>
              <a:rPr lang="en-US" sz="2000" b="1" kern="1000" spc="30" dirty="0">
                <a:latin typeface="+mn-lt"/>
                <a:cs typeface="Franklin Gothic Book"/>
              </a:rPr>
              <a:t> [-]</a:t>
            </a:r>
          </a:p>
        </p:txBody>
      </p:sp>
      <p:pic>
        <p:nvPicPr>
          <p:cNvPr id="16" name="Picture 2" descr="W:\project\stars\workspace\RND\SB-RND-ACT-006-13\WD41\projects\temp\wd41-all\figures\defense\figures\plotCalibInfo.png">
            <a:extLst>
              <a:ext uri="{FF2B5EF4-FFF2-40B4-BE49-F238E27FC236}">
                <a16:creationId xmlns:a16="http://schemas.microsoft.com/office/drawing/2014/main" xmlns="" id="{F93E700D-98F9-41F2-8F11-185F8C91A6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D5696DA3-9FFB-4181-8AE3-0DFD9E6D8022}"/>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19" name="TextBox 18">
            <a:extLst>
              <a:ext uri="{FF2B5EF4-FFF2-40B4-BE49-F238E27FC236}">
                <a16:creationId xmlns:a16="http://schemas.microsoft.com/office/drawing/2014/main" xmlns="" id="{47D4B2AA-29F5-49CE-A46E-D094BF89EFB3}"/>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sp>
        <p:nvSpPr>
          <p:cNvPr id="21" name="TextBox 20">
            <a:extLst>
              <a:ext uri="{FF2B5EF4-FFF2-40B4-BE49-F238E27FC236}">
                <a16:creationId xmlns:a16="http://schemas.microsoft.com/office/drawing/2014/main" xmlns="" id="{BE02E3BD-14FD-4F2F-BFEF-AC65FBA533B1}"/>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22" name="TextBox 21">
            <a:extLst>
              <a:ext uri="{FF2B5EF4-FFF2-40B4-BE49-F238E27FC236}">
                <a16:creationId xmlns:a16="http://schemas.microsoft.com/office/drawing/2014/main" xmlns="" id="{CB295C0F-3429-459C-A72D-B52FFAB8308E}"/>
              </a:ext>
            </a:extLst>
          </p:cNvPr>
          <p:cNvSpPr txBox="1"/>
          <p:nvPr/>
        </p:nvSpPr>
        <p:spPr>
          <a:xfrm>
            <a:off x="6372202" y="3431863"/>
            <a:ext cx="2520277"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Independent</a:t>
            </a:r>
          </a:p>
        </p:txBody>
      </p:sp>
      <p:sp>
        <p:nvSpPr>
          <p:cNvPr id="23" name="TextBox 22">
            <a:extLst>
              <a:ext uri="{FF2B5EF4-FFF2-40B4-BE49-F238E27FC236}">
                <a16:creationId xmlns:a16="http://schemas.microsoft.com/office/drawing/2014/main" xmlns="" id="{734169B2-EEE6-42B9-BAAE-078F9BE21CD7}"/>
              </a:ext>
            </a:extLst>
          </p:cNvPr>
          <p:cNvSpPr txBox="1"/>
          <p:nvPr/>
        </p:nvSpPr>
        <p:spPr>
          <a:xfrm>
            <a:off x="6372201" y="3068960"/>
            <a:ext cx="2520280"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Correlated</a:t>
            </a:r>
          </a:p>
        </p:txBody>
      </p:sp>
      <p:sp>
        <p:nvSpPr>
          <p:cNvPr id="31" name="TextBox 30">
            <a:extLst>
              <a:ext uri="{FF2B5EF4-FFF2-40B4-BE49-F238E27FC236}">
                <a16:creationId xmlns:a16="http://schemas.microsoft.com/office/drawing/2014/main" xmlns="" id="{4990B469-A39A-4E9A-B202-5DD582A079AF}"/>
              </a:ext>
            </a:extLst>
          </p:cNvPr>
          <p:cNvSpPr txBox="1"/>
          <p:nvPr/>
        </p:nvSpPr>
        <p:spPr>
          <a:xfrm rot="16200000">
            <a:off x="57043" y="2512002"/>
            <a:ext cx="1797340" cy="319809"/>
          </a:xfrm>
          <a:prstGeom prst="rect">
            <a:avLst/>
          </a:prstGeom>
          <a:noFill/>
        </p:spPr>
        <p:txBody>
          <a:bodyPr wrap="none" lIns="0" tIns="0" rIns="0" bIns="0" rtlCol="0">
            <a:noAutofit/>
          </a:bodyPr>
          <a:lstStyle/>
          <a:p>
            <a:pPr algn="ctr">
              <a:lnSpc>
                <a:spcPct val="110000"/>
              </a:lnSpc>
              <a:spcBef>
                <a:spcPts val="0"/>
              </a:spcBef>
            </a:pPr>
            <a:r>
              <a:rPr lang="en-US" sz="2000" b="1" kern="1000" spc="30" dirty="0">
                <a:latin typeface="+mn-lt"/>
                <a:cs typeface="Franklin Gothic Book"/>
              </a:rPr>
              <a:t>Calibration [-]</a:t>
            </a:r>
          </a:p>
        </p:txBody>
      </p:sp>
      <p:sp>
        <p:nvSpPr>
          <p:cNvPr id="38" name="TextBox 37">
            <a:extLst>
              <a:ext uri="{FF2B5EF4-FFF2-40B4-BE49-F238E27FC236}">
                <a16:creationId xmlns:a16="http://schemas.microsoft.com/office/drawing/2014/main" xmlns="" id="{D4029E90-D0B0-45B7-B554-F0A0536E2B6A}"/>
              </a:ext>
            </a:extLst>
          </p:cNvPr>
          <p:cNvSpPr txBox="1"/>
          <p:nvPr/>
        </p:nvSpPr>
        <p:spPr>
          <a:xfrm>
            <a:off x="1132778" y="3751950"/>
            <a:ext cx="2088852" cy="310883"/>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Informativeness</a:t>
            </a:r>
            <a:r>
              <a:rPr lang="en-US" sz="2000" b="1" kern="1000" spc="30" dirty="0">
                <a:latin typeface="+mn-lt"/>
                <a:cs typeface="Franklin Gothic Book"/>
              </a:rPr>
              <a:t> [-]</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xmlns="" id="{786E56C6-3695-45F0-AF45-B3281CFFB494}"/>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39" name="Rectangle 38">
                <a:extLst>
                  <a:ext uri="{FF2B5EF4-FFF2-40B4-BE49-F238E27FC236}">
                    <a16:creationId xmlns:a16="http://schemas.microsoft.com/office/drawing/2014/main" id="{786E56C6-3695-45F0-AF45-B3281CFFB494}"/>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5"/>
                <a:stretch>
                  <a:fillRect b="-1818"/>
                </a:stretch>
              </a:blipFill>
            </p:spPr>
            <p:txBody>
              <a:bodyPr/>
              <a:lstStyle/>
              <a:p>
                <a:r>
                  <a:rPr lang="en-VI">
                    <a:noFill/>
                  </a:rPr>
                  <a:t> </a:t>
                </a:r>
              </a:p>
            </p:txBody>
          </p:sp>
        </mc:Fallback>
      </mc:AlternateContent>
      <p:pic>
        <p:nvPicPr>
          <p:cNvPr id="40" name="Picture 39">
            <a:extLst>
              <a:ext uri="{FF2B5EF4-FFF2-40B4-BE49-F238E27FC236}">
                <a16:creationId xmlns:a16="http://schemas.microsoft.com/office/drawing/2014/main" xmlns="" id="{41EFECFB-B934-43C7-9FB0-04D095164488}"/>
              </a:ext>
            </a:extLst>
          </p:cNvPr>
          <p:cNvPicPr>
            <a:picLocks noChangeAspect="1"/>
          </p:cNvPicPr>
          <p:nvPr/>
        </p:nvPicPr>
        <p:blipFill rotWithShape="1">
          <a:blip r:embed="rId6"/>
          <a:srcRect l="8809" t="16958" b="10351"/>
          <a:stretch/>
        </p:blipFill>
        <p:spPr>
          <a:xfrm>
            <a:off x="1259631" y="1532713"/>
            <a:ext cx="1872209" cy="2195158"/>
          </a:xfrm>
          <a:prstGeom prst="rect">
            <a:avLst/>
          </a:prstGeom>
        </p:spPr>
      </p:pic>
    </p:spTree>
    <p:extLst>
      <p:ext uri="{BB962C8B-B14F-4D97-AF65-F5344CB8AC3E}">
        <p14:creationId xmlns:p14="http://schemas.microsoft.com/office/powerpoint/2010/main" val="230598193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sp>
        <p:nvSpPr>
          <p:cNvPr id="5" name="Rectangle 3"/>
          <p:cNvSpPr txBox="1">
            <a:spLocks noChangeArrowheads="1"/>
          </p:cNvSpPr>
          <p:nvPr/>
        </p:nvSpPr>
        <p:spPr>
          <a:xfrm>
            <a:off x="825027" y="4508575"/>
            <a:ext cx="7995123" cy="100865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Consolidation, implementation, and application of  tools </a:t>
            </a:r>
            <a:br>
              <a:rPr lang="en-US" sz="2000" dirty="0">
                <a:ea typeface="ヒラギノ角ゴ Pro W3"/>
                <a:cs typeface="ヒラギノ角ゴ Pro W3"/>
              </a:rPr>
            </a:br>
            <a:r>
              <a:rPr lang="en-US" sz="2000" dirty="0">
                <a:ea typeface="ヒラギノ角ゴ Pro W3"/>
                <a:cs typeface="ヒラギノ角ゴ Pro W3"/>
              </a:rPr>
              <a:t>based on statistical framework</a:t>
            </a:r>
            <a:br>
              <a:rPr lang="en-US" sz="2000" dirty="0">
                <a:ea typeface="ヒラギノ角ゴ Pro W3"/>
                <a:cs typeface="ヒラギノ角ゴ Pro W3"/>
              </a:rPr>
            </a:br>
            <a:r>
              <a:rPr lang="en-US" sz="2000" dirty="0">
                <a:ea typeface="ヒラギノ角ゴ Pro W3"/>
                <a:cs typeface="ヒラギノ角ゴ Pro W3"/>
              </a:rPr>
              <a:t>for quantifying the physical model parameters in the TRACE code</a:t>
            </a:r>
          </a:p>
        </p:txBody>
      </p:sp>
      <p:sp>
        <p:nvSpPr>
          <p:cNvPr id="6" name="TextBox 5"/>
          <p:cNvSpPr txBox="1"/>
          <p:nvPr/>
        </p:nvSpPr>
        <p:spPr>
          <a:xfrm>
            <a:off x="827089" y="1557338"/>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Motivation:</a:t>
            </a:r>
            <a:endParaRPr lang="en-US" sz="2000" kern="1000" spc="30" dirty="0">
              <a:latin typeface="+mn-lt"/>
              <a:cs typeface="Franklin Gothic Book"/>
            </a:endParaRPr>
          </a:p>
        </p:txBody>
      </p:sp>
      <p:sp>
        <p:nvSpPr>
          <p:cNvPr id="8" name="TextBox 7"/>
          <p:cNvSpPr txBox="1"/>
          <p:nvPr/>
        </p:nvSpPr>
        <p:spPr>
          <a:xfrm>
            <a:off x="831703" y="2720988"/>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Objectives:</a:t>
            </a:r>
            <a:endParaRPr lang="en-US" sz="2000" kern="1000" spc="30" dirty="0">
              <a:latin typeface="+mn-lt"/>
              <a:cs typeface="Franklin Gothic Book"/>
            </a:endParaRPr>
          </a:p>
        </p:txBody>
      </p:sp>
      <p:sp>
        <p:nvSpPr>
          <p:cNvPr id="9" name="TextBox 8"/>
          <p:cNvSpPr txBox="1"/>
          <p:nvPr/>
        </p:nvSpPr>
        <p:spPr>
          <a:xfrm>
            <a:off x="825028" y="4149080"/>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Contribution:</a:t>
            </a:r>
            <a:endParaRPr lang="en-US" sz="2000" kern="1000" spc="30" dirty="0">
              <a:latin typeface="+mn-lt"/>
              <a:cs typeface="Franklin Gothic Book"/>
            </a:endParaRPr>
          </a:p>
        </p:txBody>
      </p:sp>
      <p:sp>
        <p:nvSpPr>
          <p:cNvPr id="11" name="Rectangle 3"/>
          <p:cNvSpPr txBox="1">
            <a:spLocks noChangeArrowheads="1"/>
          </p:cNvSpPr>
          <p:nvPr/>
        </p:nvSpPr>
        <p:spPr>
          <a:xfrm>
            <a:off x="825028" y="3080483"/>
            <a:ext cx="8318971" cy="1068598"/>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Given data from a separate effect test facility, develop a methodology</a:t>
            </a:r>
            <a:br>
              <a:rPr lang="en-US" sz="2000" dirty="0">
                <a:ea typeface="ヒラギノ角ゴ Pro W3"/>
                <a:cs typeface="ヒラギノ角ゴ Pro W3"/>
              </a:rPr>
            </a:br>
            <a:r>
              <a:rPr lang="en-US" sz="2000" dirty="0">
                <a:ea typeface="ヒラギノ角ゴ Pro W3"/>
                <a:cs typeface="ヒラギノ角ゴ Pro W3"/>
              </a:rPr>
              <a:t>to systematically quantify the uncertainty of the parameters in the TRACE code</a:t>
            </a:r>
          </a:p>
        </p:txBody>
      </p:sp>
      <p:sp>
        <p:nvSpPr>
          <p:cNvPr id="12" name="Rectangle: Rounded Corners 9"/>
          <p:cNvSpPr/>
          <p:nvPr/>
        </p:nvSpPr>
        <p:spPr bwMode="auto">
          <a:xfrm>
            <a:off x="251520" y="5733256"/>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13" name="Rectangle: Rounded Corners 9"/>
          <p:cNvSpPr/>
          <p:nvPr/>
        </p:nvSpPr>
        <p:spPr bwMode="auto">
          <a:xfrm>
            <a:off x="2699792" y="5733255"/>
            <a:ext cx="2016224"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14" name="Rectangle: Rounded Corners 9"/>
          <p:cNvSpPr/>
          <p:nvPr/>
        </p:nvSpPr>
        <p:spPr bwMode="auto">
          <a:xfrm>
            <a:off x="5075808" y="5733256"/>
            <a:ext cx="1800448" cy="76777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15" name="Rectangle: Rounded Corners 9"/>
          <p:cNvSpPr/>
          <p:nvPr/>
        </p:nvSpPr>
        <p:spPr bwMode="auto">
          <a:xfrm>
            <a:off x="7164288" y="5733255"/>
            <a:ext cx="1872779"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16" name="Rectangle 3"/>
          <p:cNvSpPr txBox="1">
            <a:spLocks noChangeArrowheads="1"/>
          </p:cNvSpPr>
          <p:nvPr/>
        </p:nvSpPr>
        <p:spPr>
          <a:xfrm>
            <a:off x="825027" y="1926211"/>
            <a:ext cx="7347373" cy="79477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Uncertainty in physical model parameters are often derived solely based on expert-judgment and on a particular calibration data</a:t>
            </a:r>
          </a:p>
        </p:txBody>
      </p:sp>
    </p:spTree>
    <p:extLst>
      <p:ext uri="{BB962C8B-B14F-4D97-AF65-F5344CB8AC3E}">
        <p14:creationId xmlns:p14="http://schemas.microsoft.com/office/powerpoint/2010/main" val="247025853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a:extLst>
              <a:ext uri="{FF2B5EF4-FFF2-40B4-BE49-F238E27FC236}">
                <a16:creationId xmlns:a16="http://schemas.microsoft.com/office/drawing/2014/main" xmlns="" id="{6059AF91-BA73-40A4-98A9-4ACDFBFBECD8}"/>
              </a:ext>
            </a:extLst>
          </p:cNvPr>
          <p:cNvSpPr txBox="1">
            <a:spLocks noChangeArrowheads="1"/>
          </p:cNvSpPr>
          <p:nvPr/>
        </p:nvSpPr>
        <p:spPr>
          <a:xfrm>
            <a:off x="831703" y="4437112"/>
            <a:ext cx="7988448" cy="2160538"/>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0"/>
              </a:spcBef>
            </a:pPr>
            <a:r>
              <a:rPr lang="en-US" sz="2000" dirty="0" err="1">
                <a:latin typeface="Consolas" panose="020B0609020204030204" pitchFamily="49" charset="0"/>
                <a:ea typeface="ヒラギノ角ゴ Pro W3"/>
                <a:cs typeface="ヒラギノ角ゴ Pro W3"/>
              </a:rPr>
              <a:t>fda</a:t>
            </a:r>
            <a:r>
              <a:rPr lang="en-US" sz="2000" dirty="0">
                <a:latin typeface="Consolas" panose="020B0609020204030204" pitchFamily="49" charset="0"/>
                <a:ea typeface="ヒラギノ角ゴ Pro W3"/>
                <a:cs typeface="ヒラギノ角ゴ Pro W3"/>
              </a:rPr>
              <a:t/>
            </a:r>
            <a:br>
              <a:rPr lang="en-US" sz="2000" dirty="0">
                <a:latin typeface="Consolas" panose="020B0609020204030204" pitchFamily="49" charset="0"/>
                <a:ea typeface="ヒラギノ角ゴ Pro W3"/>
                <a:cs typeface="ヒラギノ角ゴ Pro W3"/>
              </a:rPr>
            </a:br>
            <a:r>
              <a:rPr lang="en-US" sz="2000" dirty="0">
                <a:ea typeface="ヒラギノ角ゴ Pro W3"/>
                <a:cs typeface="ヒラギノ角ゴ Pro W3"/>
              </a:rPr>
              <a:t>R module to conduct functional data analysis</a:t>
            </a:r>
          </a:p>
          <a:p>
            <a:pPr>
              <a:spcBef>
                <a:spcPts val="600"/>
              </a:spcBef>
            </a:pPr>
            <a:r>
              <a:rPr lang="en-US" sz="2000" dirty="0" err="1">
                <a:latin typeface="Consolas" panose="020B0609020204030204" pitchFamily="49" charset="0"/>
                <a:ea typeface="ヒラギノ角ゴ Pro W3"/>
                <a:cs typeface="ヒラギノ角ゴ Pro W3"/>
              </a:rPr>
              <a:t>DiceKriging</a:t>
            </a:r>
            <a:r>
              <a:rPr lang="en-US" sz="2000" dirty="0">
                <a:latin typeface="Consolas" panose="020B0609020204030204" pitchFamily="49" charset="0"/>
                <a:ea typeface="ヒラギノ角ゴ Pro W3"/>
                <a:cs typeface="ヒラギノ角ゴ Pro W3"/>
              </a:rPr>
              <a:t/>
            </a:r>
            <a:br>
              <a:rPr lang="en-US" sz="2000" dirty="0">
                <a:latin typeface="Consolas" panose="020B0609020204030204" pitchFamily="49" charset="0"/>
                <a:ea typeface="ヒラギノ角ゴ Pro W3"/>
                <a:cs typeface="ヒラギノ角ゴ Pro W3"/>
              </a:rPr>
            </a:br>
            <a:r>
              <a:rPr lang="en-US" sz="2000" dirty="0">
                <a:ea typeface="ヒラギノ角ゴ Pro W3"/>
                <a:cs typeface="ヒラギノ角ゴ Pro W3"/>
              </a:rPr>
              <a:t>R module to train Gaussian process metamodel</a:t>
            </a:r>
          </a:p>
          <a:p>
            <a:pPr>
              <a:spcBef>
                <a:spcPts val="600"/>
              </a:spcBef>
            </a:pPr>
            <a:r>
              <a:rPr lang="en-US" sz="2000" dirty="0">
                <a:ea typeface="ヒラギノ角ゴ Pro W3"/>
                <a:cs typeface="ヒラギノ角ゴ Pro W3"/>
              </a:rPr>
              <a:t>Ensemble MCMC samplers</a:t>
            </a:r>
            <a:r>
              <a:rPr lang="en-US" sz="2000" dirty="0">
                <a:latin typeface="Consolas" panose="020B0609020204030204" pitchFamily="49" charset="0"/>
                <a:ea typeface="ヒラギノ角ゴ Pro W3"/>
                <a:cs typeface="ヒラギノ角ゴ Pro W3"/>
              </a:rPr>
              <a:t> (emcee</a:t>
            </a:r>
            <a:r>
              <a:rPr lang="en-US" sz="2000" dirty="0">
                <a:ea typeface="ヒラギノ角ゴ Pro W3"/>
                <a:cs typeface="ヒラギノ角ゴ Pro W3"/>
              </a:rPr>
              <a:t> &amp; </a:t>
            </a:r>
            <a:r>
              <a:rPr lang="en-US" sz="2000" dirty="0" err="1">
                <a:latin typeface="Consolas" panose="020B0609020204030204" pitchFamily="49" charset="0"/>
                <a:ea typeface="ヒラギノ角ゴ Pro W3"/>
                <a:cs typeface="ヒラギノ角ゴ Pro W3"/>
              </a:rPr>
              <a:t>rgw</a:t>
            </a:r>
            <a:r>
              <a:rPr lang="en-US" sz="2000" dirty="0">
                <a:latin typeface="Consolas" panose="020B0609020204030204" pitchFamily="49" charset="0"/>
                <a:ea typeface="ヒラギノ角ゴ Pro W3"/>
                <a:cs typeface="ヒラギノ角ゴ Pro W3"/>
              </a:rPr>
              <a:t>)</a:t>
            </a:r>
            <a:br>
              <a:rPr lang="en-US" sz="2000" dirty="0">
                <a:latin typeface="Consolas" panose="020B0609020204030204" pitchFamily="49" charset="0"/>
                <a:ea typeface="ヒラギノ角ゴ Pro W3"/>
                <a:cs typeface="ヒラギノ角ゴ Pro W3"/>
              </a:rPr>
            </a:br>
            <a:r>
              <a:rPr lang="en-US" sz="2000" dirty="0">
                <a:ea typeface="ヒラギノ角ゴ Pro W3"/>
                <a:cs typeface="ヒラギノ角ゴ Pro W3"/>
              </a:rPr>
              <a:t>Application of MCMC samplers to calibrate code model parameters</a:t>
            </a:r>
          </a:p>
        </p:txBody>
      </p:sp>
      <p:sp>
        <p:nvSpPr>
          <p:cNvPr id="3" name="Title 2"/>
          <p:cNvSpPr>
            <a:spLocks noGrp="1"/>
          </p:cNvSpPr>
          <p:nvPr>
            <p:ph type="title"/>
          </p:nvPr>
        </p:nvSpPr>
        <p:spPr/>
        <p:txBody>
          <a:bodyPr/>
          <a:lstStyle/>
          <a:p>
            <a:r>
              <a:rPr lang="en-US" dirty="0"/>
              <a:t>Contributions</a:t>
            </a:r>
          </a:p>
        </p:txBody>
      </p:sp>
      <p:sp>
        <p:nvSpPr>
          <p:cNvPr id="8" name="TextBox 7"/>
          <p:cNvSpPr txBox="1"/>
          <p:nvPr/>
        </p:nvSpPr>
        <p:spPr>
          <a:xfrm>
            <a:off x="831703" y="1556792"/>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Developed Tools:</a:t>
            </a:r>
            <a:endParaRPr lang="en-US" sz="2000" kern="1000" spc="30" dirty="0">
              <a:latin typeface="+mn-lt"/>
              <a:cs typeface="Franklin Gothic Book"/>
            </a:endParaRPr>
          </a:p>
        </p:txBody>
      </p:sp>
      <p:sp>
        <p:nvSpPr>
          <p:cNvPr id="9" name="TextBox 8"/>
          <p:cNvSpPr txBox="1"/>
          <p:nvPr/>
        </p:nvSpPr>
        <p:spPr>
          <a:xfrm>
            <a:off x="825028" y="4077072"/>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Applied Tools to a TRACE Model (demonstration of applicability):</a:t>
            </a:r>
            <a:endParaRPr lang="en-US" sz="2000" kern="1000" spc="30" dirty="0">
              <a:latin typeface="+mn-lt"/>
              <a:cs typeface="Franklin Gothic Book"/>
            </a:endParaRPr>
          </a:p>
        </p:txBody>
      </p:sp>
      <p:sp>
        <p:nvSpPr>
          <p:cNvPr id="17" name="Rectangle 3">
            <a:extLst>
              <a:ext uri="{FF2B5EF4-FFF2-40B4-BE49-F238E27FC236}">
                <a16:creationId xmlns:a16="http://schemas.microsoft.com/office/drawing/2014/main" xmlns="" id="{F91C3BEE-A101-46DB-A44D-816A62C0A632}"/>
              </a:ext>
            </a:extLst>
          </p:cNvPr>
          <p:cNvSpPr txBox="1">
            <a:spLocks noChangeArrowheads="1"/>
          </p:cNvSpPr>
          <p:nvPr/>
        </p:nvSpPr>
        <p:spPr>
          <a:xfrm>
            <a:off x="825028" y="1772816"/>
            <a:ext cx="8284045" cy="2292733"/>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0"/>
              </a:spcBef>
            </a:pPr>
            <a:r>
              <a:rPr lang="en-US" sz="2000" dirty="0">
                <a:latin typeface="Consolas" panose="020B0609020204030204" pitchFamily="49" charset="0"/>
                <a:ea typeface="ヒラギノ角ゴ Pro W3"/>
                <a:cs typeface="ヒラギノ角ゴ Pro W3"/>
              </a:rPr>
              <a:t>trace-</a:t>
            </a:r>
            <a:r>
              <a:rPr lang="en-US" sz="2000" dirty="0" err="1">
                <a:latin typeface="Consolas" panose="020B0609020204030204" pitchFamily="49" charset="0"/>
                <a:ea typeface="ヒラギノ角ゴ Pro W3"/>
                <a:cs typeface="ヒラギノ角ゴ Pro W3"/>
              </a:rPr>
              <a:t>simexp</a:t>
            </a:r>
            <a:r>
              <a:rPr lang="en-US" sz="2000" dirty="0">
                <a:latin typeface="Consolas" panose="020B0609020204030204" pitchFamily="49" charset="0"/>
                <a:ea typeface="ヒラギノ角ゴ Pro W3"/>
                <a:cs typeface="ヒラギノ角ゴ Pro W3"/>
              </a:rPr>
              <a:t/>
            </a:r>
            <a:br>
              <a:rPr lang="en-US" sz="2000" dirty="0">
                <a:latin typeface="Consolas" panose="020B0609020204030204" pitchFamily="49" charset="0"/>
                <a:ea typeface="ヒラギノ角ゴ Pro W3"/>
                <a:cs typeface="ヒラギノ角ゴ Pro W3"/>
              </a:rPr>
            </a:br>
            <a:r>
              <a:rPr lang="en-US" sz="2000" dirty="0">
                <a:ea typeface="ヒラギノ角ゴ Pro W3"/>
                <a:cs typeface="ヒラギノ角ゴ Pro W3"/>
              </a:rPr>
              <a:t>Python3 command line utilities for conducting simulation experiment of</a:t>
            </a:r>
            <a:br>
              <a:rPr lang="en-US" sz="2000" dirty="0">
                <a:ea typeface="ヒラギノ角ゴ Pro W3"/>
                <a:cs typeface="ヒラギノ角ゴ Pro W3"/>
              </a:rPr>
            </a:br>
            <a:r>
              <a:rPr lang="en-US" sz="2000" dirty="0">
                <a:ea typeface="ヒラギノ角ゴ Pro W3"/>
                <a:cs typeface="ヒラギノ角ゴ Pro W3"/>
              </a:rPr>
              <a:t>a TRACE model of SETF</a:t>
            </a:r>
          </a:p>
          <a:p>
            <a:pPr>
              <a:spcBef>
                <a:spcPts val="600"/>
              </a:spcBef>
            </a:pPr>
            <a:r>
              <a:rPr lang="en-US" sz="2000" dirty="0" err="1">
                <a:latin typeface="Consolas" panose="020B0609020204030204" pitchFamily="49" charset="0"/>
                <a:ea typeface="ヒラギノ角ゴ Pro W3"/>
                <a:cs typeface="ヒラギノ角ゴ Pro W3"/>
              </a:rPr>
              <a:t>gsa</a:t>
            </a:r>
            <a:r>
              <a:rPr lang="en-US" sz="2000" dirty="0">
                <a:latin typeface="Consolas" panose="020B0609020204030204" pitchFamily="49" charset="0"/>
                <a:ea typeface="ヒラギノ角ゴ Pro W3"/>
                <a:cs typeface="ヒラギノ角ゴ Pro W3"/>
              </a:rPr>
              <a:t>-module</a:t>
            </a:r>
            <a:br>
              <a:rPr lang="en-US" sz="2000" dirty="0">
                <a:latin typeface="Consolas" panose="020B0609020204030204" pitchFamily="49" charset="0"/>
                <a:ea typeface="ヒラギノ角ゴ Pro W3"/>
                <a:cs typeface="ヒラギノ角ゴ Pro W3"/>
              </a:rPr>
            </a:br>
            <a:r>
              <a:rPr lang="en-US" sz="2000" dirty="0">
                <a:ea typeface="ヒラギノ角ゴ Pro W3"/>
                <a:cs typeface="ヒラギノ角ゴ Pro W3"/>
              </a:rPr>
              <a:t>Python3 module implementing various design of experiments and </a:t>
            </a:r>
            <a:br>
              <a:rPr lang="en-US" sz="2000" dirty="0">
                <a:ea typeface="ヒラギノ角ゴ Pro W3"/>
                <a:cs typeface="ヒラギノ角ゴ Pro W3"/>
              </a:rPr>
            </a:br>
            <a:r>
              <a:rPr lang="en-US" sz="2000" dirty="0">
                <a:ea typeface="ヒラギノ角ゴ Pro W3"/>
                <a:cs typeface="ヒラギノ角ゴ Pro W3"/>
              </a:rPr>
              <a:t>global sensitivity analysis methods (e.g. Morris and </a:t>
            </a:r>
            <a:r>
              <a:rPr lang="en-US" sz="2000" dirty="0" err="1">
                <a:ea typeface="ヒラギノ角ゴ Pro W3"/>
                <a:cs typeface="ヒラギノ角ゴ Pro W3"/>
              </a:rPr>
              <a:t>Sobol</a:t>
            </a:r>
            <a:r>
              <a:rPr lang="en-US" sz="2000" dirty="0">
                <a:ea typeface="ヒラギノ角ゴ Pro W3"/>
                <a:cs typeface="ヒラギノ角ゴ Pro W3"/>
              </a:rPr>
              <a:t>’ indices est.)</a:t>
            </a:r>
            <a:endParaRPr lang="en-US" sz="2000" dirty="0">
              <a:latin typeface="Consolas" panose="020B0609020204030204" pitchFamily="49" charset="0"/>
              <a:ea typeface="ヒラギノ角ゴ Pro W3"/>
              <a:cs typeface="ヒラギノ角ゴ Pro W3"/>
            </a:endParaRPr>
          </a:p>
        </p:txBody>
      </p:sp>
    </p:spTree>
    <p:extLst>
      <p:ext uri="{BB962C8B-B14F-4D97-AF65-F5344CB8AC3E}">
        <p14:creationId xmlns:p14="http://schemas.microsoft.com/office/powerpoint/2010/main" val="377080733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W:\project\stars\workspace\RND\SB-RND-ACT-006-13\WD41\projects\temp\wd41-all\wd41-defense\figures\figures\postCHFRegim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8499" y="1651879"/>
            <a:ext cx="3390004" cy="49356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Physical Model Parameters:</a:t>
            </a:r>
            <a:br>
              <a:rPr lang="en-US" dirty="0"/>
            </a:br>
            <a:r>
              <a:rPr lang="en-US" dirty="0"/>
              <a:t>post-Critical Heat Flux (CHF) Flow Regimes</a:t>
            </a:r>
          </a:p>
        </p:txBody>
      </p:sp>
      <p:sp>
        <p:nvSpPr>
          <p:cNvPr id="6" name="TextBox 5"/>
          <p:cNvSpPr txBox="1"/>
          <p:nvPr/>
        </p:nvSpPr>
        <p:spPr>
          <a:xfrm>
            <a:off x="7020648" y="1697149"/>
            <a:ext cx="2087856" cy="695753"/>
          </a:xfrm>
          <a:prstGeom prst="rect">
            <a:avLst/>
          </a:prstGeom>
          <a:noFill/>
        </p:spPr>
        <p:txBody>
          <a:bodyPr wrap="none" lIns="0" tIns="0" rIns="0" bIns="0" rtlCol="0">
            <a:noAutofit/>
          </a:bodyPr>
          <a:lstStyle/>
          <a:p>
            <a:pPr algn="ctr">
              <a:lnSpc>
                <a:spcPct val="110000"/>
              </a:lnSpc>
              <a:spcBef>
                <a:spcPts val="0"/>
              </a:spcBef>
            </a:pPr>
            <a:r>
              <a:rPr lang="en-US" sz="1800" kern="1000" spc="30" dirty="0">
                <a:solidFill>
                  <a:srgbClr val="505050"/>
                </a:solidFill>
                <a:latin typeface="+mn-lt"/>
                <a:cs typeface="Franklin Gothic Book"/>
              </a:rPr>
              <a:t>pre-CHF</a:t>
            </a:r>
          </a:p>
          <a:p>
            <a:pPr algn="ctr">
              <a:lnSpc>
                <a:spcPct val="110000"/>
              </a:lnSpc>
              <a:spcBef>
                <a:spcPts val="0"/>
              </a:spcBef>
            </a:pPr>
            <a:r>
              <a:rPr lang="en-US" sz="1800" kern="1000" spc="30" dirty="0">
                <a:solidFill>
                  <a:srgbClr val="505050"/>
                </a:solidFill>
                <a:latin typeface="+mn-lt"/>
                <a:cs typeface="Franklin Gothic Book"/>
              </a:rPr>
              <a:t>(Steam Convection)</a:t>
            </a:r>
          </a:p>
        </p:txBody>
      </p:sp>
      <p:sp>
        <p:nvSpPr>
          <p:cNvPr id="7" name="TextBox 6"/>
          <p:cNvSpPr txBox="1"/>
          <p:nvPr/>
        </p:nvSpPr>
        <p:spPr>
          <a:xfrm>
            <a:off x="7021144" y="2320894"/>
            <a:ext cx="2087360" cy="129882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Dispersed Flow</a:t>
            </a:r>
            <a:br>
              <a:rPr lang="en-US" sz="2000" kern="1000" spc="30" dirty="0">
                <a:latin typeface="+mn-lt"/>
                <a:cs typeface="Franklin Gothic Book"/>
              </a:rPr>
            </a:br>
            <a:r>
              <a:rPr lang="en-US" sz="2000" kern="1000" spc="30" dirty="0">
                <a:latin typeface="+mn-lt"/>
                <a:cs typeface="Franklin Gothic Book"/>
              </a:rPr>
              <a:t>Film Boiling</a:t>
            </a:r>
            <a:br>
              <a:rPr lang="en-US" sz="2000" kern="1000" spc="30" dirty="0">
                <a:latin typeface="+mn-lt"/>
                <a:cs typeface="Franklin Gothic Book"/>
              </a:rPr>
            </a:br>
            <a:r>
              <a:rPr lang="en-US" sz="2000" kern="1000" spc="30" dirty="0">
                <a:latin typeface="+mn-lt"/>
                <a:cs typeface="Franklin Gothic Book"/>
              </a:rPr>
              <a:t>(DFFB)</a:t>
            </a:r>
          </a:p>
        </p:txBody>
      </p:sp>
      <p:sp>
        <p:nvSpPr>
          <p:cNvPr id="8" name="TextBox 7"/>
          <p:cNvSpPr txBox="1"/>
          <p:nvPr/>
        </p:nvSpPr>
        <p:spPr>
          <a:xfrm>
            <a:off x="7021144" y="3619717"/>
            <a:ext cx="2087360" cy="833665"/>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err="1">
                <a:latin typeface="+mn-lt"/>
                <a:cs typeface="Franklin Gothic Book"/>
              </a:rPr>
              <a:t>Interpolatory</a:t>
            </a:r>
            <a:r>
              <a:rPr lang="en-US" sz="2000" kern="1000" spc="30" dirty="0">
                <a:latin typeface="+mn-lt"/>
                <a:cs typeface="Franklin Gothic Book"/>
              </a:rPr>
              <a:t/>
            </a:r>
            <a:br>
              <a:rPr lang="en-US" sz="2000" kern="1000" spc="30" dirty="0">
                <a:latin typeface="+mn-lt"/>
                <a:cs typeface="Franklin Gothic Book"/>
              </a:rPr>
            </a:br>
            <a:r>
              <a:rPr lang="en-US" sz="2000" kern="1000" spc="30" dirty="0">
                <a:latin typeface="+mn-lt"/>
                <a:cs typeface="Franklin Gothic Book"/>
              </a:rPr>
              <a:t>(Inverted Slug)</a:t>
            </a:r>
          </a:p>
        </p:txBody>
      </p:sp>
      <p:sp>
        <p:nvSpPr>
          <p:cNvPr id="9" name="TextBox 8"/>
          <p:cNvSpPr txBox="1"/>
          <p:nvPr/>
        </p:nvSpPr>
        <p:spPr>
          <a:xfrm>
            <a:off x="7041682" y="4453382"/>
            <a:ext cx="2066822" cy="1179880"/>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Inverted Annular</a:t>
            </a:r>
            <a:br>
              <a:rPr lang="en-US" sz="2000" kern="1000" spc="30" dirty="0">
                <a:latin typeface="+mn-lt"/>
                <a:cs typeface="Franklin Gothic Book"/>
              </a:rPr>
            </a:br>
            <a:r>
              <a:rPr lang="en-US" sz="2000" kern="1000" spc="30" dirty="0">
                <a:latin typeface="+mn-lt"/>
                <a:cs typeface="Franklin Gothic Book"/>
              </a:rPr>
              <a:t>Film Boiling</a:t>
            </a:r>
            <a:br>
              <a:rPr lang="en-US" sz="2000" kern="1000" spc="30" dirty="0">
                <a:latin typeface="+mn-lt"/>
                <a:cs typeface="Franklin Gothic Book"/>
              </a:rPr>
            </a:br>
            <a:r>
              <a:rPr lang="en-US" sz="2000" kern="1000" spc="30" dirty="0">
                <a:latin typeface="+mn-lt"/>
                <a:cs typeface="Franklin Gothic Book"/>
              </a:rPr>
              <a:t>(IAFB)</a:t>
            </a:r>
          </a:p>
        </p:txBody>
      </p:sp>
      <p:sp>
        <p:nvSpPr>
          <p:cNvPr id="10" name="TextBox 9"/>
          <p:cNvSpPr txBox="1"/>
          <p:nvPr/>
        </p:nvSpPr>
        <p:spPr>
          <a:xfrm>
            <a:off x="7021143" y="5633262"/>
            <a:ext cx="2087361" cy="38339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Transition Boiling</a:t>
            </a:r>
          </a:p>
        </p:txBody>
      </p:sp>
      <p:sp>
        <p:nvSpPr>
          <p:cNvPr id="11" name="TextBox 10"/>
          <p:cNvSpPr txBox="1"/>
          <p:nvPr/>
        </p:nvSpPr>
        <p:spPr>
          <a:xfrm>
            <a:off x="7020646" y="5973607"/>
            <a:ext cx="2087857" cy="695753"/>
          </a:xfrm>
          <a:prstGeom prst="rect">
            <a:avLst/>
          </a:prstGeom>
          <a:noFill/>
        </p:spPr>
        <p:txBody>
          <a:bodyPr wrap="none" lIns="0" tIns="0" rIns="0" bIns="0" rtlCol="0">
            <a:noAutofit/>
          </a:bodyPr>
          <a:lstStyle/>
          <a:p>
            <a:pPr algn="ctr">
              <a:lnSpc>
                <a:spcPct val="110000"/>
              </a:lnSpc>
              <a:spcBef>
                <a:spcPts val="0"/>
              </a:spcBef>
            </a:pPr>
            <a:r>
              <a:rPr lang="en-US" sz="1800" kern="1000" spc="30" dirty="0">
                <a:solidFill>
                  <a:srgbClr val="505050"/>
                </a:solidFill>
                <a:latin typeface="+mn-lt"/>
                <a:cs typeface="Franklin Gothic Book"/>
              </a:rPr>
              <a:t>pre-CHF</a:t>
            </a:r>
          </a:p>
          <a:p>
            <a:pPr algn="ctr">
              <a:lnSpc>
                <a:spcPct val="110000"/>
              </a:lnSpc>
              <a:spcBef>
                <a:spcPts val="0"/>
              </a:spcBef>
            </a:pPr>
            <a:r>
              <a:rPr lang="en-US" sz="1800" kern="1000" spc="30" dirty="0">
                <a:solidFill>
                  <a:srgbClr val="505050"/>
                </a:solidFill>
                <a:latin typeface="+mn-lt"/>
                <a:cs typeface="Franklin Gothic Book"/>
              </a:rPr>
              <a:t>(Nucleate Boiling)</a:t>
            </a:r>
          </a:p>
        </p:txBody>
      </p:sp>
      <p:grpSp>
        <p:nvGrpSpPr>
          <p:cNvPr id="5" name="Group 4"/>
          <p:cNvGrpSpPr/>
          <p:nvPr/>
        </p:nvGrpSpPr>
        <p:grpSpPr>
          <a:xfrm>
            <a:off x="827584" y="1414463"/>
            <a:ext cx="4681090" cy="5110880"/>
            <a:chOff x="4211960" y="1414464"/>
            <a:chExt cx="4681090" cy="5110880"/>
          </a:xfrm>
        </p:grpSpPr>
        <mc:AlternateContent xmlns:mc="http://schemas.openxmlformats.org/markup-compatibility/2006">
          <mc:Choice xmlns:a14="http://schemas.microsoft.com/office/drawing/2010/main" Requires="a14">
            <p:sp>
              <p:nvSpPr>
                <p:cNvPr id="13" name="Rectangle 12"/>
                <p:cNvSpPr/>
                <p:nvPr/>
              </p:nvSpPr>
              <p:spPr>
                <a:xfrm>
                  <a:off x="4211960" y="2942079"/>
                  <a:ext cx="4356111" cy="99097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i="1" smtClean="0">
                                <a:latin typeface="Cambria Math"/>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b="0" i="1" smtClean="0">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b="0" i="1" smtClean="0">
                                        <a:latin typeface="Cambria Math"/>
                                        <a:ea typeface="Cambria Math" panose="02040503050406030204" pitchFamily="18" charset="0"/>
                                      </a:rPr>
                                    </m:ctrlPr>
                                  </m:sSubPr>
                                  <m:e>
                                    <m:r>
                                      <a:rPr lang="en-US" sz="1800" b="0" i="1" smtClean="0">
                                        <a:latin typeface="Cambria Math"/>
                                        <a:ea typeface="Cambria Math" panose="02040503050406030204" pitchFamily="18" charset="0"/>
                                      </a:rPr>
                                      <m:t>𝜌</m:t>
                                    </m:r>
                                  </m:e>
                                  <m:sub>
                                    <m:r>
                                      <a:rPr lang="en-US" sz="1800" b="0" i="1" smtClean="0">
                                        <a:latin typeface="Cambria Math"/>
                                        <a:ea typeface="Cambria Math" panose="02040503050406030204" pitchFamily="18" charset="0"/>
                                      </a:rPr>
                                      <m:t>𝑖</m:t>
                                    </m:r>
                                  </m:sub>
                                </m:sSub>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𝛼</m:t>
                            </m:r>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sSub>
                              <m:sSubPr>
                                <m:ctrlPr>
                                  <a:rPr lang="en-US" sz="1800" i="1" smtClean="0">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𝛼</m:t>
                            </m:r>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𝑃</m:t>
                            </m:r>
                          </m:e>
                        </m:d>
                      </m:oMath>
                      <m:oMath xmlns:m="http://schemas.openxmlformats.org/officeDocument/2006/math">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r>
                                  <m:rPr>
                                    <m:sty m:val="p"/>
                                  </m:rPr>
                                  <a:rPr lang="en-US" sz="180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sSub>
                                  <m:sSubPr>
                                    <m:ctrlPr>
                                      <a:rPr lang="en-US" sz="1800" b="0" i="1" smtClean="0">
                                        <a:latin typeface="Cambria Math"/>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r>
                              <m:rPr>
                                <m:sty m:val="p"/>
                              </m:rPr>
                              <a:rPr lang="en-US" sz="1800">
                                <a:latin typeface="Cambria Math" panose="02040503050406030204" pitchFamily="18" charset="0"/>
                                <a:ea typeface="Cambria Math" panose="02040503050406030204" pitchFamily="18" charset="0"/>
                              </a:rPr>
                              <m:t>α</m:t>
                            </m:r>
                            <m:sSub>
                              <m:sSubPr>
                                <m:ctrlPr>
                                  <a:rPr lang="en-US" sz="1800" i="1" smtClean="0">
                                    <a:latin typeface="Cambria Math"/>
                                    <a:ea typeface="Cambria Math" panose="02040503050406030204" pitchFamily="18" charset="0"/>
                                  </a:rPr>
                                </m:ctrlPr>
                              </m:sSubPr>
                              <m:e>
                                <m:r>
                                  <a:rPr lang="en-US" sz="1800" i="1" smtClean="0">
                                    <a:latin typeface="Cambria Math"/>
                                    <a:ea typeface="Cambria Math" panose="02040503050406030204" pitchFamily="18" charset="0"/>
                                  </a:rPr>
                                  <m:t>𝜌</m:t>
                                </m:r>
                              </m:e>
                              <m:sub>
                                <m:r>
                                  <a:rPr lang="en-US" sz="1800" b="0" i="1" smtClean="0">
                                    <a:latin typeface="Cambria Math"/>
                                    <a:ea typeface="Cambria Math" panose="02040503050406030204" pitchFamily="18" charset="0"/>
                                  </a:rPr>
                                  <m:t>𝑖</m:t>
                                </m:r>
                              </m:sub>
                            </m:sSub>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𝑔</m:t>
                                </m:r>
                              </m:e>
                            </m:acc>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b="0" i="1" smtClean="0">
                                    <a:latin typeface="Cambria Math"/>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a:ea typeface="Cambria Math" panose="02040503050406030204" pitchFamily="18" charset="0"/>
                                  </a:rPr>
                                  <m:t>int</m:t>
                                </m:r>
                              </m:sub>
                            </m:sSub>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oMath>
                    </m:oMathPara>
                  </a14:m>
                  <a:endParaRPr lang="en-US" sz="1800" dirty="0">
                    <a:latin typeface="Cambria Math" panose="02040503050406030204" pitchFamily="18" charset="0"/>
                    <a:ea typeface="Cambria Math" panose="02040503050406030204" pitchFamily="18" charset="0"/>
                  </a:endParaRPr>
                </a:p>
              </p:txBody>
            </p:sp>
          </mc:Choice>
          <mc:Fallback>
            <p:sp>
              <p:nvSpPr>
                <p:cNvPr id="13" name="Rectangle 12"/>
                <p:cNvSpPr>
                  <a:spLocks noRot="1" noChangeAspect="1" noMove="1" noResize="1" noEditPoints="1" noAdjustHandles="1" noChangeArrowheads="1" noChangeShapeType="1" noTextEdit="1"/>
                </p:cNvSpPr>
                <p:nvPr/>
              </p:nvSpPr>
              <p:spPr>
                <a:xfrm>
                  <a:off x="4211960" y="2942079"/>
                  <a:ext cx="4356111" cy="99097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211961" y="1864519"/>
                  <a:ext cx="4356110" cy="628377"/>
                </a:xfrm>
                <a:prstGeom prst="rect">
                  <a:avLst/>
                </a:prstGeom>
              </p:spPr>
              <p:txBody>
                <a:bodyPr wrap="square">
                  <a:spAutoFit/>
                </a:bodyPr>
                <a:lstStyle/>
                <a:p>
                  <a:pPr algn="just"/>
                  <a14:m>
                    <m:oMathPara xmlns:m="http://schemas.openxmlformats.org/officeDocument/2006/math">
                      <m:oMathParaPr>
                        <m:jc m:val="left"/>
                      </m:oMathParaPr>
                      <m:oMath xmlns:m="http://schemas.openxmlformats.org/officeDocument/2006/math">
                        <m:f>
                          <m:fPr>
                            <m:ctrlPr>
                              <a:rPr lang="en-US" sz="1800" i="1" smtClean="0">
                                <a:latin typeface="Cambria Math"/>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b="0" i="1" smtClean="0">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sSub>
                              <m:sSubPr>
                                <m:ctrlPr>
                                  <a:rPr lang="en-US" sz="1800" b="0" i="1" smtClean="0">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b="0" i="1" smtClean="0">
                                    <a:latin typeface="Cambria Math"/>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e>
                        </m:d>
                      </m:oMath>
                    </m:oMathPara>
                  </a14:m>
                  <a:endParaRPr lang="en-US" sz="1800" i="1" dirty="0">
                    <a:latin typeface="Cambria Math" panose="02040503050406030204" pitchFamily="18" charset="0"/>
                    <a:ea typeface="Cambria Math" panose="02040503050406030204"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4211961" y="1864519"/>
                  <a:ext cx="4356110" cy="628377"/>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4211961" y="6156012"/>
                  <a:ext cx="2459310" cy="369332"/>
                </a:xfrm>
                <a:prstGeom prst="rect">
                  <a:avLst/>
                </a:prstGeom>
              </p:spPr>
              <p:txBody>
                <a:bodyPr wrap="square" anchor="ctr">
                  <a:spAutoFit/>
                </a:bodyPr>
                <a:lstStyle/>
                <a:p>
                  <a:pPr algn="just"/>
                  <a14:m>
                    <m:oMathPara xmlns:m="http://schemas.openxmlformats.org/officeDocument/2006/math">
                      <m:oMathParaPr>
                        <m:jc m:val="left"/>
                      </m:oMathParaPr>
                      <m:oMath xmlns:m="http://schemas.openxmlformats.org/officeDocument/2006/math">
                        <m:r>
                          <a:rPr lang="en-US" sz="1800" i="1" smtClean="0">
                            <a:latin typeface="Cambria Math"/>
                            <a:ea typeface="Cambria Math" panose="02040503050406030204" pitchFamily="18" charset="0"/>
                          </a:rPr>
                          <m:t>𝑖</m:t>
                        </m:r>
                        <m:r>
                          <a:rPr lang="en-US" sz="1800" b="0" i="1" smtClean="0">
                            <a:latin typeface="Cambria Math"/>
                            <a:ea typeface="Cambria Math" panose="02040503050406030204" pitchFamily="18" charset="0"/>
                          </a:rPr>
                          <m:t>=</m:t>
                        </m:r>
                        <m:r>
                          <a:rPr lang="en-US" sz="1800" b="0" i="1" smtClean="0">
                            <a:latin typeface="Cambria Math"/>
                            <a:ea typeface="Cambria Math" panose="02040503050406030204" pitchFamily="18" charset="0"/>
                          </a:rPr>
                          <m:t>𝐺</m:t>
                        </m:r>
                        <m:r>
                          <a:rPr lang="en-US" sz="1800" b="0" i="1" smtClean="0">
                            <a:latin typeface="Cambria Math"/>
                            <a:ea typeface="Cambria Math" panose="02040503050406030204" pitchFamily="18" charset="0"/>
                          </a:rPr>
                          <m:t> </m:t>
                        </m:r>
                        <m:d>
                          <m:dPr>
                            <m:ctrlPr>
                              <a:rPr lang="en-US" sz="1800" b="0" i="1" smtClean="0">
                                <a:latin typeface="Cambria Math"/>
                                <a:ea typeface="Cambria Math" panose="02040503050406030204" pitchFamily="18" charset="0"/>
                              </a:rPr>
                            </m:ctrlPr>
                          </m:dPr>
                          <m:e>
                            <m:r>
                              <m:rPr>
                                <m:sty m:val="p"/>
                              </m:rPr>
                              <a:rPr lang="en-US" sz="1800" b="0" i="0" smtClean="0">
                                <a:latin typeface="Cambria Math"/>
                                <a:ea typeface="Cambria Math" panose="02040503050406030204" pitchFamily="18" charset="0"/>
                              </a:rPr>
                              <m:t>Gas</m:t>
                            </m:r>
                          </m:e>
                        </m:d>
                        <m:r>
                          <a:rPr lang="en-US" sz="1800" b="0" i="0" smtClean="0">
                            <a:latin typeface="Cambria Math"/>
                            <a:ea typeface="Cambria Math" panose="02040503050406030204" pitchFamily="18" charset="0"/>
                          </a:rPr>
                          <m:t>, </m:t>
                        </m:r>
                        <m:r>
                          <a:rPr lang="en-US" sz="1800" b="0" i="1" smtClean="0">
                            <a:latin typeface="Cambria Math"/>
                            <a:ea typeface="Cambria Math" panose="02040503050406030204" pitchFamily="18" charset="0"/>
                          </a:rPr>
                          <m:t>𝐿</m:t>
                        </m:r>
                        <m:r>
                          <a:rPr lang="en-US" sz="1800" b="0" i="1" smtClean="0">
                            <a:latin typeface="Cambria Math"/>
                            <a:ea typeface="Cambria Math" panose="02040503050406030204" pitchFamily="18" charset="0"/>
                          </a:rPr>
                          <m:t> </m:t>
                        </m:r>
                        <m:r>
                          <a:rPr lang="en-US" sz="1800" b="0" i="0" smtClean="0">
                            <a:latin typeface="Cambria Math"/>
                            <a:ea typeface="Cambria Math" panose="02040503050406030204" pitchFamily="18" charset="0"/>
                          </a:rPr>
                          <m:t>(</m:t>
                        </m:r>
                        <m:r>
                          <m:rPr>
                            <m:sty m:val="p"/>
                          </m:rPr>
                          <a:rPr lang="en-US" sz="1800" b="0" i="0" smtClean="0">
                            <a:latin typeface="Cambria Math"/>
                            <a:ea typeface="Cambria Math" panose="02040503050406030204" pitchFamily="18" charset="0"/>
                          </a:rPr>
                          <m:t>Liquid</m:t>
                        </m:r>
                        <m:r>
                          <a:rPr lang="en-US" sz="1800" b="0" i="0" smtClean="0">
                            <a:latin typeface="Cambria Math"/>
                            <a:ea typeface="Cambria Math" panose="02040503050406030204" pitchFamily="18" charset="0"/>
                          </a:rPr>
                          <m:t>)</m:t>
                        </m:r>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4211961" y="6156012"/>
                  <a:ext cx="2459310" cy="369332"/>
                </a:xfrm>
                <a:prstGeom prst="rect">
                  <a:avLst/>
                </a:prstGeom>
                <a:blipFill rotWithShape="1">
                  <a:blip r:embed="rId6"/>
                  <a:stretch>
                    <a:fillRect b="-1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ectangle 16"/>
                <p:cNvSpPr/>
                <p:nvPr/>
              </p:nvSpPr>
              <p:spPr>
                <a:xfrm>
                  <a:off x="4211962" y="4416490"/>
                  <a:ext cx="4681088" cy="167680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i="1" smtClean="0">
                                <a:latin typeface="Cambria Math"/>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b="0" i="1" smtClean="0">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d>
                                  <m:dPr>
                                    <m:ctrlPr>
                                      <a:rPr lang="en-US" sz="1800" i="1">
                                        <a:latin typeface="Cambria Math"/>
                                        <a:ea typeface="Cambria Math" panose="02040503050406030204" pitchFamily="18" charset="0"/>
                                      </a:rPr>
                                    </m:ctrlPr>
                                  </m:dPr>
                                  <m:e>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𝑒</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f>
                                      <m:fPr>
                                        <m:ctrlPr>
                                          <a:rPr lang="en-US" sz="1800" i="1">
                                            <a:latin typeface="Cambria Math"/>
                                            <a:ea typeface="Cambria Math" panose="02040503050406030204" pitchFamily="18" charset="0"/>
                                          </a:rPr>
                                        </m:ctrlPr>
                                      </m:fPr>
                                      <m:num>
                                        <m:sSubSup>
                                          <m:sSubSupPr>
                                            <m:ctrlPr>
                                              <a:rPr lang="en-US" sz="1800" i="1">
                                                <a:latin typeface="Cambria Math"/>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𝑣</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2</m:t>
                                            </m:r>
                                          </m:sup>
                                        </m:sSubSup>
                                      </m:num>
                                      <m:den>
                                        <m:r>
                                          <a:rPr lang="en-US" sz="1800" i="1">
                                            <a:latin typeface="Cambria Math" panose="02040503050406030204" pitchFamily="18" charset="0"/>
                                            <a:ea typeface="Cambria Math" panose="02040503050406030204" pitchFamily="18" charset="0"/>
                                          </a:rPr>
                                          <m:t>2</m:t>
                                        </m:r>
                                      </m:den>
                                    </m:f>
                                  </m:e>
                                </m:d>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sSub>
                              <m:sSubPr>
                                <m:ctrlPr>
                                  <a:rPr lang="en-US" sz="1800" b="0" i="1" smtClean="0">
                                    <a:latin typeface="Cambria Math"/>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α</m:t>
                                </m:r>
                              </m:e>
                              <m:sub>
                                <m:r>
                                  <m:rPr>
                                    <m:sty m:val="p"/>
                                  </m:rPr>
                                  <a:rPr lang="en-US" sz="1800" b="0" i="0" smtClean="0">
                                    <a:latin typeface="Cambria Math"/>
                                    <a:ea typeface="Cambria Math" panose="02040503050406030204" pitchFamily="18" charset="0"/>
                                  </a:rPr>
                                  <m:t>i</m:t>
                                </m:r>
                              </m:sub>
                            </m:sSub>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𝑒</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f>
                              <m:fPr>
                                <m:ctrlPr>
                                  <a:rPr lang="en-US" sz="1800" i="1">
                                    <a:latin typeface="Cambria Math"/>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𝑃</m:t>
                                </m:r>
                              </m:num>
                              <m:den>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den>
                            </m:f>
                            <m:r>
                              <a:rPr lang="en-US" sz="1800" i="1">
                                <a:latin typeface="Cambria Math" panose="02040503050406030204" pitchFamily="18" charset="0"/>
                                <a:ea typeface="Cambria Math" panose="02040503050406030204" pitchFamily="18" charset="0"/>
                              </a:rPr>
                              <m:t>+</m:t>
                            </m:r>
                            <m:sSub>
                              <m:sSubPr>
                                <m:ctrlPr>
                                  <a:rPr lang="en-US" sz="1800" i="1">
                                    <a:latin typeface="Cambria Math"/>
                                    <a:ea typeface="Cambria Math" panose="02040503050406030204" pitchFamily="18" charset="0"/>
                                  </a:rPr>
                                </m:ctrlPr>
                              </m:sSubPr>
                              <m:e>
                                <m:f>
                                  <m:fPr>
                                    <m:ctrlPr>
                                      <a:rPr lang="en-US" sz="1800" i="1">
                                        <a:latin typeface="Cambria Math"/>
                                        <a:ea typeface="Cambria Math" panose="02040503050406030204" pitchFamily="18" charset="0"/>
                                      </a:rPr>
                                    </m:ctrlPr>
                                  </m:fPr>
                                  <m:num>
                                    <m:sSubSup>
                                      <m:sSubSupPr>
                                        <m:ctrlPr>
                                          <a:rPr lang="en-US" sz="1800" i="1">
                                            <a:latin typeface="Cambria Math"/>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𝑣</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2</m:t>
                                        </m:r>
                                      </m:sup>
                                    </m:sSubSup>
                                  </m:num>
                                  <m:den>
                                    <m:r>
                                      <a:rPr lang="en-US" sz="1800" i="1">
                                        <a:latin typeface="Cambria Math" panose="02040503050406030204" pitchFamily="18" charset="0"/>
                                        <a:ea typeface="Cambria Math" panose="02040503050406030204" pitchFamily="18" charset="0"/>
                                      </a:rPr>
                                      <m:t>2</m:t>
                                    </m:r>
                                  </m:den>
                                </m:f>
                                <m:r>
                                  <a:rPr lang="en-US" sz="1800" i="1">
                                    <a:latin typeface="Cambria Math" panose="02040503050406030204" pitchFamily="18" charset="0"/>
                                    <a:ea typeface="Cambria Math" panose="02040503050406030204" pitchFamily="18" charset="0"/>
                                  </a:rPr>
                                  <m:t>)</m:t>
                                </m:r>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oMath>
                      <m:oMath xmlns:m="http://schemas.openxmlformats.org/officeDocument/2006/math">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a:ea typeface="Cambria Math" panose="02040503050406030204" pitchFamily="18" charset="0"/>
                                      </a:rPr>
                                    </m:ctrlPr>
                                  </m:sSubPr>
                                  <m:e>
                                    <m:r>
                                      <m:rPr>
                                        <m:sty m:val="p"/>
                                      </m:rPr>
                                      <a:rPr lang="en-US" sz="1800" i="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a:ea typeface="Cambria Math" panose="02040503050406030204" pitchFamily="18" charset="0"/>
                                      </a:rPr>
                                    </m:ctrlPr>
                                  </m:sSubPr>
                                  <m:e>
                                    <m:r>
                                      <m:rPr>
                                        <m:sty m:val="p"/>
                                      </m:rPr>
                                      <a:rPr lang="en-US" sz="1800" i="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𝑑</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b="0" i="1" smtClean="0">
                                    <a:latin typeface="Cambria Math"/>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α</m:t>
                                </m:r>
                              </m:e>
                              <m:sub>
                                <m:r>
                                  <a:rPr lang="en-US" sz="1800" b="0" i="1" smtClean="0">
                                    <a:latin typeface="Cambria Math"/>
                                    <a:ea typeface="Cambria Math" panose="02040503050406030204" pitchFamily="18" charset="0"/>
                                  </a:rPr>
                                  <m:t>𝑖</m:t>
                                </m:r>
                              </m:sub>
                            </m:sSub>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𝑔</m:t>
                                </m:r>
                              </m:e>
                            </m:acc>
                            <m:r>
                              <a:rPr lang="en-US" sz="1800" i="1">
                                <a:latin typeface="Cambria Math" panose="02040503050406030204" pitchFamily="18" charset="0"/>
                                <a:ea typeface="Cambria Math" panose="02040503050406030204" pitchFamily="18" charset="0"/>
                              </a:rPr>
                              <m:t>⋅</m:t>
                            </m:r>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oMath>
                      <m:oMath xmlns:m="http://schemas.openxmlformats.org/officeDocument/2006/math">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b="0" i="1" smtClean="0">
                                    <a:latin typeface="Cambria Math"/>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a:ea typeface="Cambria Math" panose="02040503050406030204" pitchFamily="18" charset="0"/>
                                  </a:rPr>
                                  <m:t>int</m:t>
                                </m:r>
                              </m:sub>
                            </m:sSub>
                            <m:sSubSup>
                              <m:sSubSupPr>
                                <m:ctrlPr>
                                  <a:rPr lang="en-US" sz="1800" i="1">
                                    <a:latin typeface="Cambria Math"/>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h</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m:t>
                                </m:r>
                              </m:sup>
                            </m:sSubSup>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a:ea typeface="Cambria Math" panose="02040503050406030204" pitchFamily="18" charset="0"/>
                              </a:rPr>
                            </m:ctrlPr>
                          </m:dPr>
                          <m:e>
                            <m:sSub>
                              <m:sSubPr>
                                <m:ctrlPr>
                                  <a:rPr lang="en-US" sz="1800" i="1">
                                    <a:latin typeface="Cambria Math"/>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m:t>
                                </m:r>
                                <m:acc>
                                  <m:accPr>
                                    <m:chr m:val="⃑"/>
                                    <m:ctrlPr>
                                      <a:rPr lang="en-US" sz="1800" i="1">
                                        <a:latin typeface="Cambria Math"/>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r>
                                  <m:rPr>
                                    <m:sty m:val="p"/>
                                  </m:rPr>
                                  <a:rPr lang="en-US" sz="180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sSub>
                                  <m:sSubPr>
                                    <m:ctrlPr>
                                      <a:rPr lang="en-US" sz="1800" b="0" i="1" smtClean="0">
                                        <a:latin typeface="Cambria Math"/>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r>
                              <a:rPr lang="en-US" sz="1800" i="1">
                                <a:latin typeface="Cambria Math" panose="02040503050406030204" pitchFamily="18" charset="0"/>
                                <a:ea typeface="Cambria Math" panose="02040503050406030204" pitchFamily="18" charset="0"/>
                              </a:rPr>
                              <m:t>)⋅</m:t>
                            </m:r>
                            <m:sSub>
                              <m:sSubPr>
                                <m:ctrlPr>
                                  <a:rPr lang="en-US" sz="1800" i="1">
                                    <a:latin typeface="Cambria Math"/>
                                    <a:ea typeface="Cambria Math" panose="02040503050406030204" pitchFamily="18" charset="0"/>
                                  </a:rPr>
                                </m:ctrlPr>
                              </m:sSubPr>
                              <m:e>
                                <m:acc>
                                  <m:accPr>
                                    <m:chr m:val="⃑"/>
                                    <m:ctrlPr>
                                      <a:rPr lang="en-US" sz="1800" i="1">
                                        <a:latin typeface="Cambria Math"/>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oMath>
                    </m:oMathPara>
                  </a14:m>
                  <a:endParaRPr lang="en-US" sz="1800" dirty="0">
                    <a:latin typeface="Cambria Math" panose="02040503050406030204" pitchFamily="18" charset="0"/>
                    <a:ea typeface="Cambria Math" panose="02040503050406030204" pitchFamily="18" charset="0"/>
                  </a:endParaRPr>
                </a:p>
              </p:txBody>
            </p:sp>
          </mc:Choice>
          <mc:Fallback>
            <p:sp>
              <p:nvSpPr>
                <p:cNvPr id="17" name="Rectangle 16"/>
                <p:cNvSpPr>
                  <a:spLocks noRot="1" noChangeAspect="1" noMove="1" noResize="1" noEditPoints="1" noAdjustHandles="1" noChangeArrowheads="1" noChangeShapeType="1" noTextEdit="1"/>
                </p:cNvSpPr>
                <p:nvPr/>
              </p:nvSpPr>
              <p:spPr>
                <a:xfrm>
                  <a:off x="4211962" y="4416490"/>
                  <a:ext cx="4681088" cy="1676806"/>
                </a:xfrm>
                <a:prstGeom prst="rect">
                  <a:avLst/>
                </a:prstGeom>
                <a:blipFill rotWithShape="1">
                  <a:blip r:embed="rId7"/>
                  <a:stretch>
                    <a:fillRect b="-362"/>
                  </a:stretch>
                </a:blipFill>
              </p:spPr>
              <p:txBody>
                <a:bodyPr/>
                <a:lstStyle/>
                <a:p>
                  <a:r>
                    <a:rPr lang="en-US">
                      <a:noFill/>
                    </a:rPr>
                    <a:t> </a:t>
                  </a:r>
                </a:p>
              </p:txBody>
            </p:sp>
          </mc:Fallback>
        </mc:AlternateContent>
        <p:sp>
          <p:nvSpPr>
            <p:cNvPr id="21" name="Rounded Rectangle 20"/>
            <p:cNvSpPr/>
            <p:nvPr/>
          </p:nvSpPr>
          <p:spPr bwMode="auto">
            <a:xfrm>
              <a:off x="6662836" y="2093394"/>
              <a:ext cx="573460" cy="27564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TextBox 21"/>
            <p:cNvSpPr txBox="1"/>
            <p:nvPr/>
          </p:nvSpPr>
          <p:spPr>
            <a:xfrm>
              <a:off x="4223072" y="1484784"/>
              <a:ext cx="1255463"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Mass</a:t>
              </a:r>
            </a:p>
          </p:txBody>
        </p:sp>
        <p:sp>
          <p:nvSpPr>
            <p:cNvPr id="23" name="TextBox 22"/>
            <p:cNvSpPr txBox="1"/>
            <p:nvPr/>
          </p:nvSpPr>
          <p:spPr>
            <a:xfrm>
              <a:off x="4223073" y="2582039"/>
              <a:ext cx="1392793"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Momentum</a:t>
              </a:r>
            </a:p>
          </p:txBody>
        </p:sp>
        <p:sp>
          <p:nvSpPr>
            <p:cNvPr id="24" name="TextBox 23"/>
            <p:cNvSpPr txBox="1"/>
            <p:nvPr/>
          </p:nvSpPr>
          <p:spPr>
            <a:xfrm>
              <a:off x="4211960" y="4012881"/>
              <a:ext cx="1266575"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Energy</a:t>
              </a:r>
            </a:p>
          </p:txBody>
        </p:sp>
        <p:sp>
          <p:nvSpPr>
            <p:cNvPr id="25" name="Rounded Rectangle 24"/>
            <p:cNvSpPr/>
            <p:nvPr/>
          </p:nvSpPr>
          <p:spPr bwMode="auto">
            <a:xfrm>
              <a:off x="4542433" y="3509880"/>
              <a:ext cx="677640"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Rounded Rectangle 25"/>
            <p:cNvSpPr/>
            <p:nvPr/>
          </p:nvSpPr>
          <p:spPr bwMode="auto">
            <a:xfrm>
              <a:off x="5409286" y="3509880"/>
              <a:ext cx="486240"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7" name="Rounded Rectangle 26"/>
            <p:cNvSpPr/>
            <p:nvPr/>
          </p:nvSpPr>
          <p:spPr bwMode="auto">
            <a:xfrm>
              <a:off x="7032138" y="3509880"/>
              <a:ext cx="708214"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Rounded Rectangle 27"/>
            <p:cNvSpPr/>
            <p:nvPr/>
          </p:nvSpPr>
          <p:spPr bwMode="auto">
            <a:xfrm>
              <a:off x="4511067" y="5373216"/>
              <a:ext cx="603402" cy="332560"/>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9" name="Rounded Rectangle 28"/>
            <p:cNvSpPr/>
            <p:nvPr/>
          </p:nvSpPr>
          <p:spPr bwMode="auto">
            <a:xfrm>
              <a:off x="5364088" y="5373216"/>
              <a:ext cx="531437" cy="332559"/>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Rounded Rectangle 29"/>
            <p:cNvSpPr/>
            <p:nvPr/>
          </p:nvSpPr>
          <p:spPr bwMode="auto">
            <a:xfrm>
              <a:off x="4511067" y="5772048"/>
              <a:ext cx="709005" cy="272594"/>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Rounded Rectangle 30"/>
            <p:cNvSpPr/>
            <p:nvPr/>
          </p:nvSpPr>
          <p:spPr bwMode="auto">
            <a:xfrm>
              <a:off x="5580112" y="5705775"/>
              <a:ext cx="1080120" cy="354969"/>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Rounded Rectangle 31"/>
            <p:cNvSpPr/>
            <p:nvPr/>
          </p:nvSpPr>
          <p:spPr bwMode="auto">
            <a:xfrm>
              <a:off x="7236296" y="1414464"/>
              <a:ext cx="1656754" cy="450056"/>
            </a:xfrm>
            <a:prstGeom prst="roundRect">
              <a:avLst/>
            </a:prstGeom>
            <a:solidFill>
              <a:srgbClr val="969696">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mn-lt"/>
                </a:rPr>
                <a:t>Closure Laws</a:t>
              </a:r>
              <a:endParaRPr kumimoji="0" lang="en-US" sz="2000" b="1" i="0" u="none" strike="noStrike" cap="none" normalizeH="0" baseline="0" dirty="0">
                <a:ln>
                  <a:noFill/>
                </a:ln>
                <a:solidFill>
                  <a:schemeClr val="tx1"/>
                </a:solidFill>
                <a:effectLst/>
                <a:latin typeface="+mn-lt"/>
              </a:endParaRPr>
            </a:p>
          </p:txBody>
        </p:sp>
        <p:sp>
          <p:nvSpPr>
            <p:cNvPr id="4" name="Rectangle 3"/>
            <p:cNvSpPr/>
            <p:nvPr/>
          </p:nvSpPr>
          <p:spPr>
            <a:xfrm>
              <a:off x="7236296" y="1844825"/>
              <a:ext cx="1656754" cy="634020"/>
            </a:xfrm>
            <a:prstGeom prst="rect">
              <a:avLst/>
            </a:prstGeom>
          </p:spPr>
          <p:txBody>
            <a:bodyPr wrap="square">
              <a:spAutoFit/>
            </a:bodyPr>
            <a:lstStyle/>
            <a:p>
              <a:pPr algn="r">
                <a:lnSpc>
                  <a:spcPct val="110000"/>
                </a:lnSpc>
                <a:spcBef>
                  <a:spcPts val="0"/>
                </a:spcBef>
              </a:pPr>
              <a:r>
                <a:rPr lang="en-US" kern="1000" spc="30" dirty="0">
                  <a:solidFill>
                    <a:srgbClr val="505050"/>
                  </a:solidFill>
                  <a:cs typeface="Franklin Gothic Book"/>
                </a:rPr>
                <a:t>Parametric</a:t>
              </a:r>
            </a:p>
            <a:p>
              <a:pPr algn="r">
                <a:lnSpc>
                  <a:spcPct val="110000"/>
                </a:lnSpc>
                <a:spcBef>
                  <a:spcPts val="0"/>
                </a:spcBef>
              </a:pPr>
              <a:r>
                <a:rPr lang="en-US" kern="1000" spc="30" dirty="0">
                  <a:solidFill>
                    <a:srgbClr val="505050"/>
                  </a:solidFill>
                  <a:cs typeface="Franklin Gothic Book"/>
                </a:rPr>
                <a:t>models</a:t>
              </a:r>
            </a:p>
          </p:txBody>
        </p:sp>
      </p:grpSp>
    </p:spTree>
    <p:extLst>
      <p:ext uri="{BB962C8B-B14F-4D97-AF65-F5344CB8AC3E}">
        <p14:creationId xmlns:p14="http://schemas.microsoft.com/office/powerpoint/2010/main" val="183692187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F69C1E7-90BF-4F2E-B84C-9A903FD0DE4A}"/>
              </a:ext>
            </a:extLst>
          </p:cNvPr>
          <p:cNvSpPr>
            <a:spLocks noGrp="1"/>
          </p:cNvSpPr>
          <p:nvPr>
            <p:ph type="title"/>
          </p:nvPr>
        </p:nvSpPr>
        <p:spPr/>
        <p:txBody>
          <a:bodyPr/>
          <a:lstStyle/>
          <a:p>
            <a:r>
              <a:rPr lang="en-US" dirty="0"/>
              <a:t>Contributions</a:t>
            </a:r>
            <a:endParaRPr lang="x-none" dirty="0"/>
          </a:p>
        </p:txBody>
      </p:sp>
      <p:sp>
        <p:nvSpPr>
          <p:cNvPr id="4" name="TextBox 3">
            <a:extLst>
              <a:ext uri="{FF2B5EF4-FFF2-40B4-BE49-F238E27FC236}">
                <a16:creationId xmlns:a16="http://schemas.microsoft.com/office/drawing/2014/main" xmlns="" id="{75370972-F7A6-4577-AAD5-2BD7A5DE9EF6}"/>
              </a:ext>
            </a:extLst>
          </p:cNvPr>
          <p:cNvSpPr txBox="1"/>
          <p:nvPr/>
        </p:nvSpPr>
        <p:spPr>
          <a:xfrm>
            <a:off x="941194" y="1594221"/>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Publications and other contributions:</a:t>
            </a:r>
            <a:endParaRPr lang="en-US" sz="2000" kern="1000" spc="30" dirty="0">
              <a:latin typeface="+mn-lt"/>
              <a:cs typeface="Franklin Gothic Book"/>
            </a:endParaRPr>
          </a:p>
        </p:txBody>
      </p:sp>
      <p:sp>
        <p:nvSpPr>
          <p:cNvPr id="5" name="Rectangle 3">
            <a:extLst>
              <a:ext uri="{FF2B5EF4-FFF2-40B4-BE49-F238E27FC236}">
                <a16:creationId xmlns:a16="http://schemas.microsoft.com/office/drawing/2014/main" xmlns="" id="{765ECC1A-DFBC-4241-A839-4AB17F3A41AD}"/>
              </a:ext>
            </a:extLst>
          </p:cNvPr>
          <p:cNvSpPr txBox="1">
            <a:spLocks noChangeArrowheads="1"/>
          </p:cNvSpPr>
          <p:nvPr/>
        </p:nvSpPr>
        <p:spPr>
          <a:xfrm>
            <a:off x="1043608" y="4149080"/>
            <a:ext cx="7776542" cy="66863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Two additional publications outside the scope the thesis are co-authored </a:t>
            </a:r>
            <a:br>
              <a:rPr lang="en-US" sz="2000" dirty="0">
                <a:ea typeface="ヒラギノ角ゴ Pro W3"/>
                <a:cs typeface="ヒラギノ角ゴ Pro W3"/>
              </a:rPr>
            </a:br>
            <a:r>
              <a:rPr lang="en-US" sz="2000" dirty="0">
                <a:ea typeface="ヒラギノ角ゴ Pro W3"/>
                <a:cs typeface="ヒラギノ角ゴ Pro W3"/>
              </a:rPr>
              <a:t>using the developed tools </a:t>
            </a:r>
          </a:p>
        </p:txBody>
      </p:sp>
      <p:sp>
        <p:nvSpPr>
          <p:cNvPr id="6" name="Rectangle 3">
            <a:extLst>
              <a:ext uri="{FF2B5EF4-FFF2-40B4-BE49-F238E27FC236}">
                <a16:creationId xmlns:a16="http://schemas.microsoft.com/office/drawing/2014/main" xmlns="" id="{CB9F0DE2-9B15-4FB5-ACD9-C7941BC88F5A}"/>
              </a:ext>
            </a:extLst>
          </p:cNvPr>
          <p:cNvSpPr txBox="1">
            <a:spLocks noChangeArrowheads="1"/>
          </p:cNvSpPr>
          <p:nvPr/>
        </p:nvSpPr>
        <p:spPr>
          <a:xfrm>
            <a:off x="825028" y="2000363"/>
            <a:ext cx="8284045" cy="1860685"/>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0"/>
              </a:spcBef>
            </a:pPr>
            <a:r>
              <a:rPr lang="en-US" sz="2000" dirty="0">
                <a:ea typeface="ヒラギノ角ゴ Pro W3"/>
                <a:cs typeface="ヒラギノ角ゴ Pro W3"/>
              </a:rPr>
              <a:t>4 International conference papers</a:t>
            </a:r>
          </a:p>
          <a:p>
            <a:pPr>
              <a:spcBef>
                <a:spcPts val="600"/>
              </a:spcBef>
            </a:pPr>
            <a:r>
              <a:rPr lang="en-US" sz="2000" dirty="0">
                <a:ea typeface="ヒラギノ角ゴ Pro W3"/>
                <a:cs typeface="ヒラギノ角ゴ Pro W3"/>
              </a:rPr>
              <a:t>1 journal article</a:t>
            </a:r>
          </a:p>
          <a:p>
            <a:pPr>
              <a:spcBef>
                <a:spcPts val="600"/>
              </a:spcBef>
            </a:pPr>
            <a:r>
              <a:rPr lang="en-US" sz="2000" dirty="0">
                <a:ea typeface="ヒラギノ角ゴ Pro W3"/>
                <a:cs typeface="ヒラギノ角ゴ Pro W3"/>
              </a:rPr>
              <a:t>2 submissions to the OECD/NEA PREMIUM benchmark Phase 4</a:t>
            </a:r>
          </a:p>
          <a:p>
            <a:pPr>
              <a:spcBef>
                <a:spcPts val="600"/>
              </a:spcBef>
            </a:pPr>
            <a:r>
              <a:rPr lang="en-US" sz="2000" dirty="0">
                <a:ea typeface="ヒラギノ角ゴ Pro W3"/>
                <a:cs typeface="ヒラギノ角ゴ Pro W3"/>
              </a:rPr>
              <a:t>2 contributions to the OECD/NEA PREMIUM reports </a:t>
            </a:r>
            <a:br>
              <a:rPr lang="en-US" sz="2000" dirty="0">
                <a:ea typeface="ヒラギノ角ゴ Pro W3"/>
                <a:cs typeface="ヒラギノ角ゴ Pro W3"/>
              </a:rPr>
            </a:br>
            <a:r>
              <a:rPr lang="en-US" sz="2000" dirty="0">
                <a:ea typeface="ヒラギノ角ゴ Pro W3"/>
                <a:cs typeface="ヒラギノ角ゴ Pro W3"/>
              </a:rPr>
              <a:t>and 1 PSI technical report</a:t>
            </a:r>
          </a:p>
        </p:txBody>
      </p:sp>
    </p:spTree>
    <p:extLst>
      <p:ext uri="{BB962C8B-B14F-4D97-AF65-F5344CB8AC3E}">
        <p14:creationId xmlns:p14="http://schemas.microsoft.com/office/powerpoint/2010/main" val="167759077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Contributions: Demonstration of the Methodology on the FEBA TRACE Model</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5" y="3260294"/>
            <a:ext cx="2160811" cy="79060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parameters to be inferred?</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the forward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inference (quantification)?</a:t>
            </a:r>
            <a:endParaRPr lang="en-US" sz="2100" dirty="0">
              <a:latin typeface="+mn-lt"/>
            </a:endParaRPr>
          </a:p>
        </p:txBody>
      </p:sp>
      <p:sp>
        <p:nvSpPr>
          <p:cNvPr id="18" name="Rectangle 17"/>
          <p:cNvSpPr/>
          <p:nvPr/>
        </p:nvSpPr>
        <p:spPr>
          <a:xfrm>
            <a:off x="684213" y="5296479"/>
            <a:ext cx="8135937" cy="415498"/>
          </a:xfrm>
          <a:prstGeom prst="rect">
            <a:avLst/>
          </a:prstGeom>
        </p:spPr>
        <p:txBody>
          <a:bodyPr wrap="square">
            <a:spAutoFit/>
          </a:bodyPr>
          <a:lstStyle/>
          <a:p>
            <a:r>
              <a:rPr lang="en-US" sz="2100" i="1" dirty="0">
                <a:latin typeface="+mn-lt"/>
                <a:ea typeface="ヒラギノ角ゴ Pro W3"/>
                <a:cs typeface="ヒラギノ角ゴ Pro W3"/>
              </a:rPr>
              <a:t>Is the quantified uncertainty useful?</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6" name="Striped Right Arrow 25"/>
          <p:cNvSpPr/>
          <p:nvPr/>
        </p:nvSpPr>
        <p:spPr bwMode="auto">
          <a:xfrm>
            <a:off x="5796136" y="451224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TextBox 27"/>
          <p:cNvSpPr txBox="1"/>
          <p:nvPr/>
        </p:nvSpPr>
        <p:spPr>
          <a:xfrm>
            <a:off x="6516216" y="4451510"/>
            <a:ext cx="2448844" cy="769550"/>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Narrower, correlated</a:t>
            </a:r>
            <a:br>
              <a:rPr lang="en-US" sz="2000" kern="1000" spc="30" dirty="0">
                <a:latin typeface="+mn-lt"/>
                <a:cs typeface="Franklin Gothic Book"/>
              </a:rPr>
            </a:br>
            <a:r>
              <a:rPr lang="en-US" sz="2000" kern="1000" spc="30" dirty="0">
                <a:latin typeface="+mn-lt"/>
                <a:cs typeface="Franklin Gothic Book"/>
              </a:rPr>
              <a:t>posterior uncertainties</a:t>
            </a:r>
          </a:p>
        </p:txBody>
      </p:sp>
      <p:sp>
        <p:nvSpPr>
          <p:cNvPr id="29" name="Rectangle: Rounded Corners 9"/>
          <p:cNvSpPr/>
          <p:nvPr/>
        </p:nvSpPr>
        <p:spPr bwMode="auto">
          <a:xfrm>
            <a:off x="815443" y="5733256"/>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32" name="Striped Right Arrow 31"/>
          <p:cNvSpPr/>
          <p:nvPr/>
        </p:nvSpPr>
        <p:spPr bwMode="auto">
          <a:xfrm>
            <a:off x="5796136" y="5733405"/>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3" name="TextBox 32"/>
          <p:cNvSpPr txBox="1"/>
          <p:nvPr/>
        </p:nvSpPr>
        <p:spPr>
          <a:xfrm>
            <a:off x="6516215" y="5589240"/>
            <a:ext cx="2592859"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Narrower posterior</a:t>
            </a:r>
            <a:br>
              <a:rPr lang="en-US" sz="2000" kern="1000" spc="30" dirty="0">
                <a:latin typeface="+mn-lt"/>
                <a:cs typeface="Franklin Gothic Book"/>
              </a:rPr>
            </a:br>
            <a:r>
              <a:rPr lang="en-US" sz="2000" kern="1000" spc="30" dirty="0">
                <a:latin typeface="+mn-lt"/>
                <a:cs typeface="Franklin Gothic Book"/>
              </a:rPr>
              <a:t>prediction uncertainties</a:t>
            </a:r>
            <a:br>
              <a:rPr lang="en-US" sz="2000" kern="1000" spc="30" dirty="0">
                <a:latin typeface="+mn-lt"/>
                <a:cs typeface="Franklin Gothic Book"/>
              </a:rPr>
            </a:br>
            <a:r>
              <a:rPr lang="en-US" sz="2000" kern="1000" spc="30" dirty="0">
                <a:latin typeface="+mn-lt"/>
                <a:cs typeface="Franklin Gothic Book"/>
              </a:rPr>
              <a:t>for all exp. conditions</a:t>
            </a:r>
          </a:p>
        </p:txBody>
      </p:sp>
      <p:sp>
        <p:nvSpPr>
          <p:cNvPr id="25" name="TextBox 24"/>
          <p:cNvSpPr txBox="1"/>
          <p:nvPr/>
        </p:nvSpPr>
        <p:spPr>
          <a:xfrm>
            <a:off x="3131840" y="5589240"/>
            <a:ext cx="2503335"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prior</a:t>
            </a:r>
            <a:br>
              <a:rPr lang="en-US" sz="2000" kern="1000" spc="30" dirty="0">
                <a:latin typeface="+mn-lt"/>
                <a:cs typeface="Franklin Gothic Book"/>
              </a:rPr>
            </a:br>
            <a:r>
              <a:rPr lang="en-US" sz="2000" kern="1000" spc="30" dirty="0">
                <a:latin typeface="+mn-lt"/>
                <a:cs typeface="Franklin Gothic Book"/>
              </a:rPr>
              <a:t>prediction uncertainties</a:t>
            </a:r>
          </a:p>
        </p:txBody>
      </p:sp>
    </p:spTree>
    <p:extLst>
      <p:ext uri="{BB962C8B-B14F-4D97-AF65-F5344CB8AC3E}">
        <p14:creationId xmlns:p14="http://schemas.microsoft.com/office/powerpoint/2010/main" val="423668236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project\stars\workspace\RND\SB-RND-ACT-006-13\WD41\projects\temp\wd41-all\figures\defense\plotHitAndMiss_1.png"/>
          <p:cNvPicPr>
            <a:picLocks noChangeAspect="1" noChangeArrowheads="1"/>
          </p:cNvPicPr>
          <p:nvPr/>
        </p:nvPicPr>
        <p:blipFill rotWithShape="1">
          <a:blip r:embed="rId3">
            <a:extLst>
              <a:ext uri="{28A0092B-C50C-407E-A947-70E740481C1C}">
                <a14:useLocalDpi xmlns:a14="http://schemas.microsoft.com/office/drawing/2010/main" val="0"/>
              </a:ext>
            </a:extLst>
          </a:blip>
          <a:srcRect t="7963" b="3838"/>
          <a:stretch/>
        </p:blipFill>
        <p:spPr bwMode="auto">
          <a:xfrm>
            <a:off x="3548831" y="4115692"/>
            <a:ext cx="2895377" cy="255366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sz="2800" dirty="0"/>
              <a:t>Future Work</a:t>
            </a:r>
          </a:p>
        </p:txBody>
      </p:sp>
      <p:sp>
        <p:nvSpPr>
          <p:cNvPr id="4" name="Rectangle: Rounded Corners 9"/>
          <p:cNvSpPr/>
          <p:nvPr/>
        </p:nvSpPr>
        <p:spPr bwMode="auto">
          <a:xfrm>
            <a:off x="818331" y="1549179"/>
            <a:ext cx="2160811" cy="6556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9426" y="4189265"/>
            <a:ext cx="2160811" cy="671906"/>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pic>
        <p:nvPicPr>
          <p:cNvPr id="2051" name="Picture 3" descr="W:\project\stars\workspace\RND\SB-RND-ACT-006-13\WD41\projects\temp\wd41-all\figures\defense\plotHitAndMiss_2.png"/>
          <p:cNvPicPr>
            <a:picLocks noChangeAspect="1" noChangeArrowheads="1"/>
          </p:cNvPicPr>
          <p:nvPr/>
        </p:nvPicPr>
        <p:blipFill rotWithShape="1">
          <a:blip r:embed="rId4">
            <a:extLst>
              <a:ext uri="{28A0092B-C50C-407E-A947-70E740481C1C}">
                <a14:useLocalDpi xmlns:a14="http://schemas.microsoft.com/office/drawing/2010/main" val="0"/>
              </a:ext>
            </a:extLst>
          </a:blip>
          <a:srcRect t="7971" b="3761"/>
          <a:stretch/>
        </p:blipFill>
        <p:spPr bwMode="auto">
          <a:xfrm>
            <a:off x="6215647" y="4111810"/>
            <a:ext cx="2892857" cy="25534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a:xfrm>
            <a:off x="251520" y="4865340"/>
            <a:ext cx="3528392" cy="1732310"/>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PCA performed worse</a:t>
            </a:r>
            <a:br>
              <a:rPr lang="en-US" sz="2000" dirty="0">
                <a:ea typeface="ヒラギノ角ゴ Pro W3"/>
                <a:cs typeface="ヒラギノ角ゴ Pro W3"/>
              </a:rPr>
            </a:br>
            <a:r>
              <a:rPr lang="en-US" sz="2000" dirty="0">
                <a:ea typeface="ヒラギノ角ゴ Pro W3"/>
                <a:cs typeface="ヒラギノ角ゴ Pro W3"/>
              </a:rPr>
              <a:t>for reconstructing output with </a:t>
            </a:r>
            <a:br>
              <a:rPr lang="en-US" sz="2000" dirty="0">
                <a:ea typeface="ヒラギノ角ゴ Pro W3"/>
                <a:cs typeface="ヒラギノ角ゴ Pro W3"/>
              </a:rPr>
            </a:br>
            <a:r>
              <a:rPr lang="en-US" sz="2000" dirty="0">
                <a:ea typeface="ヒラギノ角ゴ Pro W3"/>
                <a:cs typeface="ヒラギノ角ゴ Pro W3"/>
              </a:rPr>
              <a:t>discontinuity.</a:t>
            </a:r>
            <a:br>
              <a:rPr lang="en-US" sz="2000" dirty="0">
                <a:ea typeface="ヒラギノ角ゴ Pro W3"/>
                <a:cs typeface="ヒラギノ角ゴ Pro W3"/>
              </a:rPr>
            </a:br>
            <a:r>
              <a:rPr lang="en-US" sz="2000" dirty="0">
                <a:ea typeface="ヒラギノ角ゴ Pro W3"/>
                <a:cs typeface="ヒラギノ角ゴ Pro W3"/>
              </a:rPr>
              <a:t>Need alternative</a:t>
            </a:r>
            <a:br>
              <a:rPr lang="en-US" sz="2000" dirty="0">
                <a:ea typeface="ヒラギノ角ゴ Pro W3"/>
                <a:cs typeface="ヒラギノ角ゴ Pro W3"/>
              </a:rPr>
            </a:br>
            <a:r>
              <a:rPr lang="en-US" sz="2000" dirty="0">
                <a:ea typeface="ヒラギノ角ゴ Pro W3"/>
                <a:cs typeface="ヒラギノ角ゴ Pro W3"/>
              </a:rPr>
              <a:t>dimension reduction method.</a:t>
            </a:r>
          </a:p>
        </p:txBody>
      </p:sp>
      <p:sp>
        <p:nvSpPr>
          <p:cNvPr id="7" name="Oval 6"/>
          <p:cNvSpPr/>
          <p:nvPr/>
        </p:nvSpPr>
        <p:spPr bwMode="auto">
          <a:xfrm>
            <a:off x="4427984" y="5695342"/>
            <a:ext cx="1079872" cy="326046"/>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 name="Oval 10"/>
          <p:cNvSpPr/>
          <p:nvPr/>
        </p:nvSpPr>
        <p:spPr bwMode="auto">
          <a:xfrm>
            <a:off x="6948264" y="5769360"/>
            <a:ext cx="1933152" cy="252027"/>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 name="Rectangle 11"/>
          <p:cNvSpPr/>
          <p:nvPr/>
        </p:nvSpPr>
        <p:spPr>
          <a:xfrm>
            <a:off x="4167930" y="4149080"/>
            <a:ext cx="1844230" cy="646331"/>
          </a:xfrm>
          <a:prstGeom prst="rect">
            <a:avLst/>
          </a:prstGeom>
        </p:spPr>
        <p:txBody>
          <a:bodyPr wrap="square">
            <a:spAutoFit/>
          </a:bodyPr>
          <a:lstStyle/>
          <a:p>
            <a:pPr marL="85725" lvl="1" algn="r"/>
            <a:r>
              <a:rPr lang="en-US" sz="1800" dirty="0"/>
              <a:t>Better</a:t>
            </a:r>
            <a:br>
              <a:rPr lang="en-US" sz="1800" dirty="0"/>
            </a:br>
            <a:r>
              <a:rPr lang="en-US" sz="1800" dirty="0"/>
              <a:t>prediction</a:t>
            </a:r>
          </a:p>
        </p:txBody>
      </p:sp>
      <p:sp>
        <p:nvSpPr>
          <p:cNvPr id="13" name="Rectangle 12"/>
          <p:cNvSpPr/>
          <p:nvPr/>
        </p:nvSpPr>
        <p:spPr>
          <a:xfrm>
            <a:off x="7812360" y="4158347"/>
            <a:ext cx="1296144" cy="646331"/>
          </a:xfrm>
          <a:prstGeom prst="rect">
            <a:avLst/>
          </a:prstGeom>
        </p:spPr>
        <p:txBody>
          <a:bodyPr wrap="square">
            <a:spAutoFit/>
          </a:bodyPr>
          <a:lstStyle/>
          <a:p>
            <a:pPr marL="85725" lvl="1" algn="r"/>
            <a:r>
              <a:rPr lang="en-US" sz="1800" dirty="0"/>
              <a:t>Worse</a:t>
            </a:r>
            <a:br>
              <a:rPr lang="en-US" sz="1800" dirty="0"/>
            </a:br>
            <a:r>
              <a:rPr lang="en-US" sz="1800" dirty="0"/>
              <a:t>prediction</a:t>
            </a:r>
          </a:p>
        </p:txBody>
      </p:sp>
      <p:sp>
        <p:nvSpPr>
          <p:cNvPr id="14" name="Rectangle 3"/>
          <p:cNvSpPr txBox="1">
            <a:spLocks noChangeArrowheads="1"/>
          </p:cNvSpPr>
          <p:nvPr/>
        </p:nvSpPr>
        <p:spPr>
          <a:xfrm>
            <a:off x="251519" y="2344762"/>
            <a:ext cx="3528393" cy="1732310"/>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9388" indent="-179388">
              <a:spcBef>
                <a:spcPts val="3000"/>
              </a:spcBef>
            </a:pPr>
            <a:r>
              <a:rPr lang="en-US" sz="1800" dirty="0">
                <a:ea typeface="ヒラギノ角ゴ Pro W3"/>
                <a:cs typeface="ヒラギノ角ゴ Pro W3"/>
              </a:rPr>
              <a:t>Non-sensitive parameters</a:t>
            </a:r>
            <a:br>
              <a:rPr lang="en-US" sz="1800" dirty="0">
                <a:ea typeface="ヒラギノ角ゴ Pro W3"/>
                <a:cs typeface="ヒラギノ角ゴ Pro W3"/>
              </a:rPr>
            </a:br>
            <a:r>
              <a:rPr lang="en-US" sz="1800" dirty="0">
                <a:ea typeface="ヒラギノ角ゴ Pro W3"/>
                <a:cs typeface="ヒラギノ角ゴ Pro W3"/>
              </a:rPr>
              <a:t>are non-identifiable</a:t>
            </a:r>
          </a:p>
          <a:p>
            <a:pPr marL="179388" indent="-179388">
              <a:spcBef>
                <a:spcPts val="600"/>
              </a:spcBef>
            </a:pPr>
            <a:r>
              <a:rPr lang="en-US" sz="1800" dirty="0">
                <a:ea typeface="ヒラギノ角ゴ Pro W3"/>
                <a:cs typeface="ヒラギノ角ゴ Pro W3"/>
              </a:rPr>
              <a:t>Highly sensitivity parameters</a:t>
            </a:r>
            <a:br>
              <a:rPr lang="en-US" sz="1800" dirty="0">
                <a:ea typeface="ヒラギノ角ゴ Pro W3"/>
                <a:cs typeface="ヒラギノ角ゴ Pro W3"/>
              </a:rPr>
            </a:br>
            <a:r>
              <a:rPr lang="en-US" sz="1800" dirty="0">
                <a:ea typeface="ヒラギノ角ゴ Pro W3"/>
                <a:cs typeface="ヒラギノ角ゴ Pro W3"/>
              </a:rPr>
              <a:t>are identifiable</a:t>
            </a:r>
          </a:p>
          <a:p>
            <a:pPr marL="179388" indent="-179388">
              <a:spcBef>
                <a:spcPts val="600"/>
              </a:spcBef>
            </a:pPr>
            <a:r>
              <a:rPr lang="en-US" sz="1800" dirty="0"/>
              <a:t>Unclear for parameters with intermediate sensitivity</a:t>
            </a:r>
            <a:endParaRPr lang="en-US" sz="1800" dirty="0">
              <a:ea typeface="ヒラギノ角ゴ Pro W3"/>
              <a:cs typeface="ヒラギノ角ゴ Pro W3"/>
            </a:endParaRPr>
          </a:p>
        </p:txBody>
      </p:sp>
      <p:sp>
        <p:nvSpPr>
          <p:cNvPr id="15" name="Rectangle 3"/>
          <p:cNvSpPr txBox="1">
            <a:spLocks noChangeArrowheads="1"/>
          </p:cNvSpPr>
          <p:nvPr/>
        </p:nvSpPr>
        <p:spPr>
          <a:xfrm>
            <a:off x="4386448" y="1557338"/>
            <a:ext cx="3785952" cy="251973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Need to establish a connection</a:t>
            </a:r>
            <a:br>
              <a:rPr lang="en-US" sz="2000" dirty="0">
                <a:ea typeface="ヒラギノ角ゴ Pro W3"/>
                <a:cs typeface="ヒラギノ角ゴ Pro W3"/>
              </a:rPr>
            </a:br>
            <a:r>
              <a:rPr lang="en-US" sz="2000" dirty="0">
                <a:ea typeface="ヒラギノ角ゴ Pro W3"/>
                <a:cs typeface="ヒラギノ角ゴ Pro W3"/>
              </a:rPr>
              <a:t>between GSA and identifiability.</a:t>
            </a:r>
          </a:p>
        </p:txBody>
      </p:sp>
    </p:spTree>
    <p:extLst>
      <p:ext uri="{BB962C8B-B14F-4D97-AF65-F5344CB8AC3E}">
        <p14:creationId xmlns:p14="http://schemas.microsoft.com/office/powerpoint/2010/main" val="406397645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Future Works</a:t>
            </a:r>
          </a:p>
        </p:txBody>
      </p:sp>
      <p:sp>
        <p:nvSpPr>
          <p:cNvPr id="4" name="Rectangle: Rounded Corners 9"/>
          <p:cNvSpPr/>
          <p:nvPr/>
        </p:nvSpPr>
        <p:spPr bwMode="auto">
          <a:xfrm>
            <a:off x="827585" y="1557338"/>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5" name="Rectangle: Rounded Corners 9"/>
          <p:cNvSpPr/>
          <p:nvPr/>
        </p:nvSpPr>
        <p:spPr bwMode="auto">
          <a:xfrm>
            <a:off x="827585" y="4437112"/>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pic>
        <p:nvPicPr>
          <p:cNvPr id="6" name="Picture 5" descr="W:\project\stars\workspace\RND\SB-RND-ACT-006-13\WD41\projects\nuthos-11\conference\presentation\figures\physical_do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332" y="1709159"/>
            <a:ext cx="2595639" cy="2511929"/>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bwMode="auto">
          <a:xfrm>
            <a:off x="5085313" y="3483868"/>
            <a:ext cx="269968" cy="307162"/>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Rectangle 7"/>
          <p:cNvSpPr/>
          <p:nvPr/>
        </p:nvSpPr>
        <p:spPr>
          <a:xfrm>
            <a:off x="4830759" y="3148773"/>
            <a:ext cx="688027" cy="369332"/>
          </a:xfrm>
          <a:prstGeom prst="rect">
            <a:avLst/>
          </a:prstGeom>
        </p:spPr>
        <p:txBody>
          <a:bodyPr wrap="square">
            <a:spAutoFit/>
          </a:bodyPr>
          <a:lstStyle/>
          <a:p>
            <a:pPr marL="85725" lvl="1" algn="ctr"/>
            <a:r>
              <a:rPr lang="en-US" sz="1800" dirty="0">
                <a:latin typeface="+mn-lt"/>
              </a:rPr>
              <a:t>216</a:t>
            </a:r>
          </a:p>
        </p:txBody>
      </p:sp>
      <p:sp>
        <p:nvSpPr>
          <p:cNvPr id="10" name="Rectangle 9"/>
          <p:cNvSpPr/>
          <p:nvPr/>
        </p:nvSpPr>
        <p:spPr>
          <a:xfrm>
            <a:off x="4854910" y="1555305"/>
            <a:ext cx="688027" cy="369332"/>
          </a:xfrm>
          <a:prstGeom prst="rect">
            <a:avLst/>
          </a:prstGeom>
        </p:spPr>
        <p:txBody>
          <a:bodyPr wrap="square">
            <a:spAutoFit/>
          </a:bodyPr>
          <a:lstStyle/>
          <a:p>
            <a:pPr marL="85725" lvl="1" algn="ctr"/>
            <a:r>
              <a:rPr lang="en-US" sz="1800" dirty="0">
                <a:latin typeface="+mn-lt"/>
              </a:rPr>
              <a:t>214</a:t>
            </a:r>
          </a:p>
        </p:txBody>
      </p:sp>
      <p:pic>
        <p:nvPicPr>
          <p:cNvPr id="12" name="Picture 2" descr="W:\project\stars\workspace\RND\SB-RND-ACT-006-13\WD41\projects\temp\wd41-all\figures\defense\figures\plotEnsAllDiscCentered.png"/>
          <p:cNvPicPr>
            <a:picLocks noChangeAspect="1" noChangeArrowheads="1"/>
          </p:cNvPicPr>
          <p:nvPr/>
        </p:nvPicPr>
        <p:blipFill rotWithShape="1">
          <a:blip r:embed="rId4">
            <a:extLst>
              <a:ext uri="{28A0092B-C50C-407E-A947-70E740481C1C}">
                <a14:useLocalDpi xmlns:a14="http://schemas.microsoft.com/office/drawing/2010/main" val="0"/>
              </a:ext>
            </a:extLst>
          </a:blip>
          <a:srcRect l="51126" t="61401" r="37569" b="26017"/>
          <a:stretch/>
        </p:blipFill>
        <p:spPr bwMode="auto">
          <a:xfrm>
            <a:off x="3977311" y="4861286"/>
            <a:ext cx="2360830" cy="152286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p:cNvSpPr txBox="1">
            <a:spLocks noChangeArrowheads="1"/>
          </p:cNvSpPr>
          <p:nvPr/>
        </p:nvSpPr>
        <p:spPr>
          <a:xfrm>
            <a:off x="251520" y="5157097"/>
            <a:ext cx="3602756" cy="144055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How to summarize generic correlation structure of the posterior useful for downstream analysis? (Copula?)</a:t>
            </a:r>
          </a:p>
        </p:txBody>
      </p:sp>
      <p:pic>
        <p:nvPicPr>
          <p:cNvPr id="14" name="Picture 2" descr="W:\project\stars\workspace\RND\SB-RND-ACT-006-13\WD41\projects\temp\wd41-all\figures\defense\figures\plotEnsAllDiscCentered.png"/>
          <p:cNvPicPr>
            <a:picLocks noChangeAspect="1" noChangeArrowheads="1"/>
          </p:cNvPicPr>
          <p:nvPr/>
        </p:nvPicPr>
        <p:blipFill rotWithShape="1">
          <a:blip r:embed="rId4">
            <a:extLst>
              <a:ext uri="{28A0092B-C50C-407E-A947-70E740481C1C}">
                <a14:useLocalDpi xmlns:a14="http://schemas.microsoft.com/office/drawing/2010/main" val="0"/>
              </a:ext>
            </a:extLst>
          </a:blip>
          <a:srcRect l="26151" t="37235" r="62644" b="50763"/>
          <a:stretch/>
        </p:blipFill>
        <p:spPr bwMode="auto">
          <a:xfrm>
            <a:off x="6461176" y="4976194"/>
            <a:ext cx="2339975" cy="145280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3"/>
          <p:cNvSpPr txBox="1">
            <a:spLocks noChangeArrowheads="1"/>
          </p:cNvSpPr>
          <p:nvPr/>
        </p:nvSpPr>
        <p:spPr>
          <a:xfrm>
            <a:off x="251520" y="2277417"/>
            <a:ext cx="4032448" cy="2159695"/>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9388" indent="-179388">
              <a:spcBef>
                <a:spcPts val="3000"/>
              </a:spcBef>
            </a:pPr>
            <a:r>
              <a:rPr lang="en-US" sz="2000" dirty="0">
                <a:ea typeface="ヒラギノ角ゴ Pro W3"/>
                <a:cs typeface="ヒラギノ角ゴ Pro W3"/>
              </a:rPr>
              <a:t>Calibration was only done </a:t>
            </a:r>
            <a:br>
              <a:rPr lang="en-US" sz="2000" dirty="0">
                <a:ea typeface="ヒラギノ角ゴ Pro W3"/>
                <a:cs typeface="ヒラギノ角ゴ Pro W3"/>
              </a:rPr>
            </a:br>
            <a:r>
              <a:rPr lang="en-US" sz="2000" dirty="0">
                <a:ea typeface="ヒラギノ角ゴ Pro W3"/>
                <a:cs typeface="ヒラギノ角ゴ Pro W3"/>
              </a:rPr>
              <a:t>based on one dataset.</a:t>
            </a:r>
            <a:br>
              <a:rPr lang="en-US" sz="2000" dirty="0">
                <a:ea typeface="ヒラギノ角ゴ Pro W3"/>
                <a:cs typeface="ヒラギノ角ゴ Pro W3"/>
              </a:rPr>
            </a:br>
            <a:r>
              <a:rPr lang="en-US" sz="2000" dirty="0">
                <a:ea typeface="ヒラギノ角ゴ Pro W3"/>
                <a:cs typeface="ヒラギノ角ゴ Pro W3"/>
              </a:rPr>
              <a:t>Error structure might differ</a:t>
            </a:r>
          </a:p>
          <a:p>
            <a:pPr marL="179388" indent="-179388">
              <a:spcBef>
                <a:spcPts val="600"/>
              </a:spcBef>
            </a:pPr>
            <a:r>
              <a:rPr lang="en-US" sz="2000" dirty="0">
                <a:ea typeface="ヒラギノ角ゴ Pro W3"/>
                <a:cs typeface="ヒラギノ角ゴ Pro W3"/>
              </a:rPr>
              <a:t>Sequential calibration against</a:t>
            </a:r>
            <a:br>
              <a:rPr lang="en-US" sz="2000" dirty="0">
                <a:ea typeface="ヒラギノ角ゴ Pro W3"/>
                <a:cs typeface="ヒラギノ角ゴ Pro W3"/>
              </a:rPr>
            </a:br>
            <a:r>
              <a:rPr lang="en-US" sz="2000" dirty="0">
                <a:ea typeface="ヒラギノ角ゴ Pro W3"/>
                <a:cs typeface="ヒラギノ角ゴ Pro W3"/>
              </a:rPr>
              <a:t>other SETF remains open question</a:t>
            </a:r>
          </a:p>
        </p:txBody>
      </p:sp>
      <p:pic>
        <p:nvPicPr>
          <p:cNvPr id="17" name="Picture 4" descr="W:\project\stars\workspace\RND\SB-RND-ACT-006-13\WD41\projects\stars\ENSI Presentation\achilles-axial.png"/>
          <p:cNvPicPr>
            <a:picLocks noChangeAspect="1" noChangeArrowheads="1"/>
          </p:cNvPicPr>
          <p:nvPr/>
        </p:nvPicPr>
        <p:blipFill rotWithShape="1">
          <a:blip r:embed="rId5">
            <a:extLst>
              <a:ext uri="{28A0092B-C50C-407E-A947-70E740481C1C}">
                <a14:useLocalDpi xmlns:a14="http://schemas.microsoft.com/office/drawing/2010/main" val="0"/>
              </a:ext>
            </a:extLst>
          </a:blip>
          <a:srcRect l="6541" r="78937"/>
          <a:stretch/>
        </p:blipFill>
        <p:spPr bwMode="auto">
          <a:xfrm flipH="1">
            <a:off x="7832424" y="1779802"/>
            <a:ext cx="379433" cy="23050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descr="W:\project\stars\workspace\RND\SB-RND-ACT-006-13\WD41\projects\stars\ENSI Presentation\achilles-xsection.png"/>
          <p:cNvPicPr>
            <a:picLocks noChangeAspect="1" noChangeArrowheads="1"/>
          </p:cNvPicPr>
          <p:nvPr/>
        </p:nvPicPr>
        <p:blipFill rotWithShape="1">
          <a:blip r:embed="rId6">
            <a:extLst>
              <a:ext uri="{28A0092B-C50C-407E-A947-70E740481C1C}">
                <a14:useLocalDpi xmlns:a14="http://schemas.microsoft.com/office/drawing/2010/main" val="0"/>
              </a:ext>
            </a:extLst>
          </a:blip>
          <a:srcRect l="555" t="3505" r="59265" b="32988"/>
          <a:stretch/>
        </p:blipFill>
        <p:spPr bwMode="auto">
          <a:xfrm>
            <a:off x="8211857" y="1779802"/>
            <a:ext cx="760730" cy="7865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211858" y="2722118"/>
            <a:ext cx="1040662" cy="338554"/>
          </a:xfrm>
          <a:prstGeom prst="rect">
            <a:avLst/>
          </a:prstGeom>
        </p:spPr>
        <p:txBody>
          <a:bodyPr wrap="square">
            <a:spAutoFit/>
          </a:bodyPr>
          <a:lstStyle/>
          <a:p>
            <a:pPr>
              <a:spcBef>
                <a:spcPts val="0"/>
              </a:spcBef>
            </a:pPr>
            <a:r>
              <a:rPr lang="en-US" b="1" dirty="0">
                <a:latin typeface="+mn-lt"/>
              </a:rPr>
              <a:t>ACHILLES</a:t>
            </a:r>
          </a:p>
        </p:txBody>
      </p:sp>
      <p:pic>
        <p:nvPicPr>
          <p:cNvPr id="21" name="Picture 6" descr="W:\project\stars\workspace\RND\SB-RND-ACT-006-13\WD41\projects\stars\ENSI Presentation\rbht.png"/>
          <p:cNvPicPr>
            <a:picLocks noChangeAspect="1" noChangeArrowheads="1"/>
          </p:cNvPicPr>
          <p:nvPr/>
        </p:nvPicPr>
        <p:blipFill rotWithShape="1">
          <a:blip r:embed="rId7">
            <a:extLst>
              <a:ext uri="{28A0092B-C50C-407E-A947-70E740481C1C}">
                <a14:useLocalDpi xmlns:a14="http://schemas.microsoft.com/office/drawing/2010/main" val="0"/>
              </a:ext>
            </a:extLst>
          </a:blip>
          <a:srcRect l="24314" t="45013" r="47827" b="18194"/>
          <a:stretch/>
        </p:blipFill>
        <p:spPr bwMode="auto">
          <a:xfrm>
            <a:off x="6918242" y="1785722"/>
            <a:ext cx="714549" cy="7422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W:\project\stars\workspace\RND\SB-RND-ACT-006-13\WD41\projects\stars\ENSI Presentation\rbht-xsection.png"/>
          <p:cNvPicPr>
            <a:picLocks noChangeAspect="1" noChangeArrowheads="1"/>
          </p:cNvPicPr>
          <p:nvPr/>
        </p:nvPicPr>
        <p:blipFill rotWithShape="1">
          <a:blip r:embed="rId8">
            <a:extLst>
              <a:ext uri="{28A0092B-C50C-407E-A947-70E740481C1C}">
                <a14:useLocalDpi xmlns:a14="http://schemas.microsoft.com/office/drawing/2010/main" val="0"/>
              </a:ext>
            </a:extLst>
          </a:blip>
          <a:srcRect l="30384" t="2080" r="50796"/>
          <a:stretch/>
        </p:blipFill>
        <p:spPr bwMode="auto">
          <a:xfrm>
            <a:off x="6516216" y="1838372"/>
            <a:ext cx="376530" cy="223777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918243" y="2715973"/>
            <a:ext cx="822110" cy="338554"/>
          </a:xfrm>
          <a:prstGeom prst="rect">
            <a:avLst/>
          </a:prstGeom>
        </p:spPr>
        <p:txBody>
          <a:bodyPr wrap="square">
            <a:spAutoFit/>
          </a:bodyPr>
          <a:lstStyle/>
          <a:p>
            <a:pPr>
              <a:spcBef>
                <a:spcPts val="0"/>
              </a:spcBef>
            </a:pPr>
            <a:r>
              <a:rPr lang="en-US" b="1" dirty="0">
                <a:latin typeface="+mn-lt"/>
              </a:rPr>
              <a:t>RBHT</a:t>
            </a:r>
          </a:p>
        </p:txBody>
      </p:sp>
      <p:sp>
        <p:nvSpPr>
          <p:cNvPr id="25" name="Rectangle 24"/>
          <p:cNvSpPr/>
          <p:nvPr/>
        </p:nvSpPr>
        <p:spPr>
          <a:xfrm>
            <a:off x="5542936" y="1555305"/>
            <a:ext cx="688027" cy="369332"/>
          </a:xfrm>
          <a:prstGeom prst="rect">
            <a:avLst/>
          </a:prstGeom>
        </p:spPr>
        <p:txBody>
          <a:bodyPr wrap="square">
            <a:spAutoFit/>
          </a:bodyPr>
          <a:lstStyle/>
          <a:p>
            <a:pPr marL="85725" lvl="1" algn="ctr"/>
            <a:r>
              <a:rPr lang="en-US" sz="1800" dirty="0">
                <a:latin typeface="+mn-lt"/>
              </a:rPr>
              <a:t>220</a:t>
            </a:r>
          </a:p>
        </p:txBody>
      </p:sp>
      <p:sp>
        <p:nvSpPr>
          <p:cNvPr id="26" name="Rectangle 25"/>
          <p:cNvSpPr/>
          <p:nvPr/>
        </p:nvSpPr>
        <p:spPr>
          <a:xfrm>
            <a:off x="5617201" y="3148773"/>
            <a:ext cx="688027" cy="369332"/>
          </a:xfrm>
          <a:prstGeom prst="rect">
            <a:avLst/>
          </a:prstGeom>
        </p:spPr>
        <p:txBody>
          <a:bodyPr wrap="square">
            <a:spAutoFit/>
          </a:bodyPr>
          <a:lstStyle/>
          <a:p>
            <a:pPr marL="85725" lvl="1" algn="ctr"/>
            <a:r>
              <a:rPr lang="en-US" sz="1800" dirty="0">
                <a:latin typeface="+mn-lt"/>
              </a:rPr>
              <a:t>222</a:t>
            </a:r>
          </a:p>
        </p:txBody>
      </p:sp>
      <p:sp>
        <p:nvSpPr>
          <p:cNvPr id="27" name="Rectangle 26"/>
          <p:cNvSpPr/>
          <p:nvPr/>
        </p:nvSpPr>
        <p:spPr>
          <a:xfrm>
            <a:off x="4142731" y="3148773"/>
            <a:ext cx="688027" cy="369332"/>
          </a:xfrm>
          <a:prstGeom prst="rect">
            <a:avLst/>
          </a:prstGeom>
        </p:spPr>
        <p:txBody>
          <a:bodyPr wrap="square">
            <a:spAutoFit/>
          </a:bodyPr>
          <a:lstStyle/>
          <a:p>
            <a:pPr marL="85725" lvl="1" algn="ctr"/>
            <a:r>
              <a:rPr lang="en-US" sz="1800" dirty="0">
                <a:latin typeface="+mn-lt"/>
              </a:rPr>
              <a:t>223</a:t>
            </a:r>
          </a:p>
        </p:txBody>
      </p:sp>
      <p:sp>
        <p:nvSpPr>
          <p:cNvPr id="28" name="Rectangle 27"/>
          <p:cNvSpPr/>
          <p:nvPr/>
        </p:nvSpPr>
        <p:spPr>
          <a:xfrm>
            <a:off x="4114367" y="1555305"/>
            <a:ext cx="688027" cy="369332"/>
          </a:xfrm>
          <a:prstGeom prst="rect">
            <a:avLst/>
          </a:prstGeom>
        </p:spPr>
        <p:txBody>
          <a:bodyPr wrap="square">
            <a:spAutoFit/>
          </a:bodyPr>
          <a:lstStyle/>
          <a:p>
            <a:pPr marL="85725" lvl="1" algn="ctr"/>
            <a:r>
              <a:rPr lang="en-US" sz="1800" dirty="0">
                <a:latin typeface="+mn-lt"/>
              </a:rPr>
              <a:t>218</a:t>
            </a:r>
          </a:p>
        </p:txBody>
      </p:sp>
      <p:sp>
        <p:nvSpPr>
          <p:cNvPr id="29" name="Rectangle 28"/>
          <p:cNvSpPr/>
          <p:nvPr/>
        </p:nvSpPr>
        <p:spPr>
          <a:xfrm>
            <a:off x="4629843" y="2708920"/>
            <a:ext cx="1166293" cy="338554"/>
          </a:xfrm>
          <a:prstGeom prst="rect">
            <a:avLst/>
          </a:prstGeom>
        </p:spPr>
        <p:txBody>
          <a:bodyPr wrap="square">
            <a:spAutoFit/>
          </a:bodyPr>
          <a:lstStyle/>
          <a:p>
            <a:pPr algn="ctr">
              <a:spcBef>
                <a:spcPts val="0"/>
              </a:spcBef>
            </a:pPr>
            <a:r>
              <a:rPr lang="en-US" b="1" dirty="0">
                <a:latin typeface="+mn-lt"/>
              </a:rPr>
              <a:t>FEBA</a:t>
            </a:r>
          </a:p>
        </p:txBody>
      </p:sp>
    </p:spTree>
    <p:extLst>
      <p:ext uri="{BB962C8B-B14F-4D97-AF65-F5344CB8AC3E}">
        <p14:creationId xmlns:p14="http://schemas.microsoft.com/office/powerpoint/2010/main" val="346131170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CH" dirty="0"/>
              <a:t>Wir schaffen Wissen – heute für morgen</a:t>
            </a:r>
          </a:p>
        </p:txBody>
      </p:sp>
      <p:sp>
        <p:nvSpPr>
          <p:cNvPr id="6" name="Textplatzhalter 5"/>
          <p:cNvSpPr>
            <a:spLocks noGrp="1"/>
          </p:cNvSpPr>
          <p:nvPr>
            <p:ph type="body" sz="quarter" idx="13"/>
          </p:nvPr>
        </p:nvSpPr>
        <p:spPr>
          <a:xfrm>
            <a:off x="827088" y="1019811"/>
            <a:ext cx="2952824" cy="5577839"/>
          </a:xfrm>
        </p:spPr>
        <p:txBody>
          <a:bodyPr/>
          <a:lstStyle/>
          <a:p>
            <a:pPr marL="0" indent="0">
              <a:buNone/>
            </a:pPr>
            <a:r>
              <a:rPr lang="de-CH" b="1" dirty="0" err="1"/>
              <a:t>Thank</a:t>
            </a:r>
            <a:r>
              <a:rPr lang="de-CH" b="1" dirty="0"/>
              <a:t> </a:t>
            </a:r>
            <a:r>
              <a:rPr lang="de-CH" b="1" dirty="0" err="1"/>
              <a:t>you</a:t>
            </a:r>
            <a:r>
              <a:rPr lang="de-CH" b="1" dirty="0"/>
              <a:t> </a:t>
            </a:r>
            <a:r>
              <a:rPr lang="de-CH" b="1" dirty="0" err="1"/>
              <a:t>for</a:t>
            </a:r>
            <a:r>
              <a:rPr lang="de-CH" b="1" dirty="0"/>
              <a:t> </a:t>
            </a:r>
            <a:r>
              <a:rPr lang="de-CH" b="1" dirty="0" err="1"/>
              <a:t>your</a:t>
            </a:r>
            <a:r>
              <a:rPr lang="de-CH" b="1" dirty="0"/>
              <a:t> </a:t>
            </a:r>
            <a:r>
              <a:rPr lang="de-CH" b="1" dirty="0" err="1"/>
              <a:t>attention</a:t>
            </a:r>
            <a:r>
              <a:rPr lang="de-CH" b="1" dirty="0"/>
              <a:t>.</a:t>
            </a:r>
          </a:p>
          <a:p>
            <a:pPr marL="0" indent="0">
              <a:buNone/>
            </a:pPr>
            <a:r>
              <a:rPr lang="de-CH" b="1" dirty="0" err="1"/>
              <a:t>My</a:t>
            </a:r>
            <a:r>
              <a:rPr lang="de-CH" b="1" dirty="0"/>
              <a:t> </a:t>
            </a:r>
            <a:r>
              <a:rPr lang="de-CH" b="1" dirty="0" err="1"/>
              <a:t>sincere</a:t>
            </a:r>
            <a:r>
              <a:rPr lang="de-CH" b="1" dirty="0"/>
              <a:t> </a:t>
            </a:r>
            <a:r>
              <a:rPr lang="de-CH" b="1" dirty="0" err="1"/>
              <a:t>gratitude</a:t>
            </a:r>
            <a:r>
              <a:rPr lang="de-CH" b="1" dirty="0"/>
              <a:t> </a:t>
            </a:r>
            <a:r>
              <a:rPr lang="de-CH" b="1" dirty="0" err="1"/>
              <a:t>to</a:t>
            </a:r>
            <a:r>
              <a:rPr lang="de-CH" b="1" dirty="0"/>
              <a:t>:</a:t>
            </a:r>
          </a:p>
          <a:p>
            <a:pPr marL="0" indent="0">
              <a:buNone/>
            </a:pPr>
            <a:endParaRPr lang="de-CH" dirty="0"/>
          </a:p>
          <a:p>
            <a:r>
              <a:rPr lang="de-CH" dirty="0"/>
              <a:t>Prof. A. Pautz</a:t>
            </a:r>
          </a:p>
          <a:p>
            <a:r>
              <a:rPr lang="de-CH" dirty="0"/>
              <a:t>Mr. O. Zerkak</a:t>
            </a:r>
          </a:p>
          <a:p>
            <a:r>
              <a:rPr lang="de-CH" dirty="0"/>
              <a:t>Dr. G. Perret</a:t>
            </a:r>
          </a:p>
          <a:p>
            <a:r>
              <a:rPr lang="de-CH" dirty="0"/>
              <a:t>Mr. </a:t>
            </a:r>
            <a:r>
              <a:rPr lang="de-CH" dirty="0" err="1"/>
              <a:t>Ph</a:t>
            </a:r>
            <a:r>
              <a:rPr lang="de-CH" dirty="0"/>
              <a:t>. Jacquemoud</a:t>
            </a:r>
          </a:p>
          <a:p>
            <a:r>
              <a:rPr lang="de-CH" dirty="0"/>
              <a:t>Dr. M. Hursin</a:t>
            </a:r>
          </a:p>
          <a:p>
            <a:r>
              <a:rPr lang="de-CH" dirty="0"/>
              <a:t>Dr. D. Rochman</a:t>
            </a:r>
          </a:p>
          <a:p>
            <a:r>
              <a:rPr lang="de-CH" dirty="0"/>
              <a:t>Mr. H. Ferroukhi</a:t>
            </a:r>
          </a:p>
          <a:p>
            <a:r>
              <a:rPr lang="de-CH" dirty="0"/>
              <a:t>Other </a:t>
            </a:r>
            <a:r>
              <a:rPr lang="de-CH" dirty="0" err="1"/>
              <a:t>members</a:t>
            </a:r>
            <a:r>
              <a:rPr lang="de-CH" dirty="0"/>
              <a:t> </a:t>
            </a:r>
            <a:r>
              <a:rPr lang="de-CH" dirty="0" err="1"/>
              <a:t>of</a:t>
            </a:r>
            <a:r>
              <a:rPr lang="de-CH" dirty="0"/>
              <a:t> STARS</a:t>
            </a:r>
          </a:p>
          <a:p>
            <a:endParaRPr lang="de-CH" dirty="0"/>
          </a:p>
          <a:p>
            <a:pPr marL="0" indent="0">
              <a:buNone/>
            </a:pPr>
            <a:r>
              <a:rPr lang="de-CH" dirty="0"/>
              <a:t>The </a:t>
            </a:r>
            <a:r>
              <a:rPr lang="de-CH" dirty="0" err="1"/>
              <a:t>jury</a:t>
            </a:r>
            <a:r>
              <a:rPr lang="de-CH" dirty="0"/>
              <a:t> </a:t>
            </a:r>
            <a:r>
              <a:rPr lang="de-CH" dirty="0" err="1"/>
              <a:t>members</a:t>
            </a:r>
            <a:r>
              <a:rPr lang="de-CH" dirty="0"/>
              <a:t>:</a:t>
            </a:r>
          </a:p>
          <a:p>
            <a:r>
              <a:rPr lang="de-CH" dirty="0"/>
              <a:t>Dr. J. </a:t>
            </a:r>
            <a:r>
              <a:rPr lang="de-CH" dirty="0" err="1"/>
              <a:t>Baccou</a:t>
            </a:r>
            <a:endParaRPr lang="de-CH" dirty="0"/>
          </a:p>
          <a:p>
            <a:r>
              <a:rPr lang="de-CH" dirty="0"/>
              <a:t>Prof. R. </a:t>
            </a:r>
            <a:r>
              <a:rPr lang="de-CH" dirty="0" err="1"/>
              <a:t>Houdr</a:t>
            </a:r>
            <a:r>
              <a:rPr lang="de-CH" dirty="0" err="1">
                <a:cs typeface="Times New Roman"/>
              </a:rPr>
              <a:t>é</a:t>
            </a:r>
            <a:endParaRPr lang="de-CH" dirty="0"/>
          </a:p>
          <a:p>
            <a:r>
              <a:rPr lang="de-CH" dirty="0"/>
              <a:t>Prof. B. Sudret</a:t>
            </a:r>
          </a:p>
          <a:p>
            <a:r>
              <a:rPr lang="de-CH" dirty="0"/>
              <a:t>Dr. W. Zwermann</a:t>
            </a:r>
          </a:p>
          <a:p>
            <a:endParaRPr lang="de-CH" dirty="0"/>
          </a:p>
        </p:txBody>
      </p:sp>
      <p:sp>
        <p:nvSpPr>
          <p:cNvPr id="2" name="Rectangle 1"/>
          <p:cNvSpPr/>
          <p:nvPr/>
        </p:nvSpPr>
        <p:spPr bwMode="auto">
          <a:xfrm>
            <a:off x="4859338" y="5517232"/>
            <a:ext cx="4291111" cy="1080418"/>
          </a:xfrm>
          <a:prstGeom prst="rect">
            <a:avLst/>
          </a:prstGeom>
          <a:solidFill>
            <a:srgbClr val="E5E5E5">
              <a:alpha val="7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a:latin typeface="+mn-lt"/>
              </a:rPr>
              <a:t>Additional acknowledgments:</a:t>
            </a:r>
          </a:p>
          <a:p>
            <a:pPr marL="88900" indent="-88900">
              <a:buFont typeface="Arial" panose="020B0604020202020204" pitchFamily="34" charset="0"/>
              <a:buChar char="•"/>
            </a:pPr>
            <a:r>
              <a:rPr lang="de-CH" dirty="0">
                <a:latin typeface="+mn-lt"/>
              </a:rPr>
              <a:t>Swiss Federal Nuclear Safety Inspectorate (ENSI)</a:t>
            </a:r>
          </a:p>
          <a:p>
            <a:pPr marL="88900" indent="-88900">
              <a:buFont typeface="Arial" panose="020B0604020202020204" pitchFamily="34" charset="0"/>
              <a:buChar char="•"/>
            </a:pPr>
            <a:r>
              <a:rPr lang="de-CH" dirty="0">
                <a:latin typeface="+mn-lt"/>
              </a:rPr>
              <a:t>Swiss Federal Office of Energy (BFE)</a:t>
            </a:r>
          </a:p>
        </p:txBody>
      </p:sp>
    </p:spTree>
    <p:extLst>
      <p:ext uri="{BB962C8B-B14F-4D97-AF65-F5344CB8AC3E}">
        <p14:creationId xmlns:p14="http://schemas.microsoft.com/office/powerpoint/2010/main" val="349705226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Uncertainty in </a:t>
            </a:r>
            <a:br>
              <a:rPr lang="en-US" dirty="0"/>
            </a:br>
            <a:r>
              <a:rPr lang="en-US" dirty="0"/>
              <a:t>Physical Model Parameters</a:t>
            </a:r>
          </a:p>
        </p:txBody>
      </p:sp>
      <p:grpSp>
        <p:nvGrpSpPr>
          <p:cNvPr id="4" name="Group 3"/>
          <p:cNvGrpSpPr/>
          <p:nvPr/>
        </p:nvGrpSpPr>
        <p:grpSpPr>
          <a:xfrm>
            <a:off x="848574" y="1534663"/>
            <a:ext cx="2837268" cy="2974457"/>
            <a:chOff x="942644" y="955078"/>
            <a:chExt cx="2837268" cy="2974457"/>
          </a:xfrm>
        </p:grpSpPr>
        <p:pic>
          <p:nvPicPr>
            <p:cNvPr id="5" name="Picture 2" descr="W:\project\stars\workspace\RND\SB-RND-ACT-006-13\WD41\projects\stars\ENSI Presentation\flecht-sea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332969"/>
              <a:ext cx="1322002" cy="127183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90810" y="2745793"/>
              <a:ext cx="2089102" cy="646331"/>
            </a:xfrm>
            <a:prstGeom prst="rect">
              <a:avLst/>
            </a:prstGeom>
          </p:spPr>
          <p:txBody>
            <a:bodyPr wrap="square">
              <a:spAutoFit/>
            </a:bodyPr>
            <a:lstStyle/>
            <a:p>
              <a:pPr>
                <a:spcBef>
                  <a:spcPts val="0"/>
                </a:spcBef>
              </a:pPr>
              <a:r>
                <a:rPr lang="en-US" sz="1800" b="1" dirty="0">
                  <a:latin typeface="+mn-lt"/>
                </a:rPr>
                <a:t>FLECHT-SEASET</a:t>
              </a:r>
            </a:p>
            <a:p>
              <a:pPr>
                <a:spcBef>
                  <a:spcPts val="0"/>
                </a:spcBef>
              </a:pPr>
              <a:r>
                <a:rPr lang="en-US" sz="1800" dirty="0">
                  <a:latin typeface="+mn-lt"/>
                </a:rPr>
                <a:t>Westinghouse, USA</a:t>
              </a:r>
            </a:p>
          </p:txBody>
        </p:sp>
        <p:pic>
          <p:nvPicPr>
            <p:cNvPr id="7" name="Picture 9" descr="W:\project\stars\workspace\RND\SB-RND-ACT-006-13\WD41\projects\stars\ENSI Presentation\flecht-seaset-axial.png"/>
            <p:cNvPicPr>
              <a:picLocks noChangeAspect="1" noChangeArrowheads="1"/>
            </p:cNvPicPr>
            <p:nvPr/>
          </p:nvPicPr>
          <p:blipFill rotWithShape="1">
            <a:blip r:embed="rId4">
              <a:extLst>
                <a:ext uri="{28A0092B-C50C-407E-A947-70E740481C1C}">
                  <a14:useLocalDpi xmlns:a14="http://schemas.microsoft.com/office/drawing/2010/main" val="0"/>
                </a:ext>
              </a:extLst>
            </a:blip>
            <a:srcRect l="27087"/>
            <a:stretch/>
          </p:blipFill>
          <p:spPr bwMode="auto">
            <a:xfrm flipH="1">
              <a:off x="942644" y="955078"/>
              <a:ext cx="677028" cy="29744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7596336" y="4230363"/>
            <a:ext cx="1584176" cy="2359309"/>
            <a:chOff x="7380312" y="4073753"/>
            <a:chExt cx="1584176" cy="2359309"/>
          </a:xfrm>
        </p:grpSpPr>
        <p:pic>
          <p:nvPicPr>
            <p:cNvPr id="9" name="Picture 4" descr="W:\project\stars\workspace\RND\SB-RND-ACT-006-13\WD41\projects\stars\ENSI Presentation\achilles-axial.png"/>
            <p:cNvPicPr>
              <a:picLocks noChangeAspect="1" noChangeArrowheads="1"/>
            </p:cNvPicPr>
            <p:nvPr/>
          </p:nvPicPr>
          <p:blipFill rotWithShape="1">
            <a:blip r:embed="rId5">
              <a:extLst>
                <a:ext uri="{28A0092B-C50C-407E-A947-70E740481C1C}">
                  <a14:useLocalDpi xmlns:a14="http://schemas.microsoft.com/office/drawing/2010/main" val="0"/>
                </a:ext>
              </a:extLst>
            </a:blip>
            <a:srcRect l="6541" r="78937"/>
            <a:stretch/>
          </p:blipFill>
          <p:spPr bwMode="auto">
            <a:xfrm flipH="1">
              <a:off x="7380312" y="4073753"/>
              <a:ext cx="403001" cy="23593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W:\project\stars\workspace\RND\SB-RND-ACT-006-13\WD41\projects\stars\ENSI Presentation\achilles-xsection.png"/>
            <p:cNvPicPr>
              <a:picLocks noChangeAspect="1" noChangeArrowheads="1"/>
            </p:cNvPicPr>
            <p:nvPr/>
          </p:nvPicPr>
          <p:blipFill rotWithShape="1">
            <a:blip r:embed="rId6">
              <a:extLst>
                <a:ext uri="{28A0092B-C50C-407E-A947-70E740481C1C}">
                  <a14:useLocalDpi xmlns:a14="http://schemas.microsoft.com/office/drawing/2010/main" val="0"/>
                </a:ext>
              </a:extLst>
            </a:blip>
            <a:srcRect l="555" t="3505" r="59265" b="32988"/>
            <a:stretch/>
          </p:blipFill>
          <p:spPr bwMode="auto">
            <a:xfrm>
              <a:off x="7783313" y="4073753"/>
              <a:ext cx="807981" cy="80504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7783313" y="5141922"/>
              <a:ext cx="1181175" cy="569387"/>
            </a:xfrm>
            <a:prstGeom prst="rect">
              <a:avLst/>
            </a:prstGeom>
          </p:spPr>
          <p:txBody>
            <a:bodyPr wrap="square">
              <a:spAutoFit/>
            </a:bodyPr>
            <a:lstStyle/>
            <a:p>
              <a:pPr>
                <a:spcBef>
                  <a:spcPts val="0"/>
                </a:spcBef>
              </a:pPr>
              <a:r>
                <a:rPr lang="en-US" b="1" dirty="0">
                  <a:latin typeface="+mn-lt"/>
                </a:rPr>
                <a:t>ACHILLES</a:t>
              </a:r>
            </a:p>
            <a:p>
              <a:pPr>
                <a:spcBef>
                  <a:spcPts val="0"/>
                </a:spcBef>
              </a:pPr>
              <a:r>
                <a:rPr lang="en-US" sz="1500" dirty="0" err="1">
                  <a:latin typeface="+mn-lt"/>
                </a:rPr>
                <a:t>Winfrith</a:t>
              </a:r>
              <a:r>
                <a:rPr lang="en-US" sz="1500" dirty="0">
                  <a:latin typeface="+mn-lt"/>
                </a:rPr>
                <a:t>, UK</a:t>
              </a:r>
            </a:p>
          </p:txBody>
        </p:sp>
      </p:grpSp>
      <p:grpSp>
        <p:nvGrpSpPr>
          <p:cNvPr id="12" name="Group 11"/>
          <p:cNvGrpSpPr/>
          <p:nvPr/>
        </p:nvGrpSpPr>
        <p:grpSpPr>
          <a:xfrm>
            <a:off x="3826669" y="4230361"/>
            <a:ext cx="2329507" cy="2281475"/>
            <a:chOff x="3250605" y="4073753"/>
            <a:chExt cx="2329507" cy="2281474"/>
          </a:xfrm>
        </p:grpSpPr>
        <p:pic>
          <p:nvPicPr>
            <p:cNvPr id="13" name="Picture 8" descr="W:\project\stars\workspace\RND\SB-RND-ACT-006-13\WD41\projects\stars\ENSI Presentation\feba-axial.png"/>
            <p:cNvPicPr>
              <a:picLocks noChangeAspect="1" noChangeArrowheads="1"/>
            </p:cNvPicPr>
            <p:nvPr/>
          </p:nvPicPr>
          <p:blipFill rotWithShape="1">
            <a:blip r:embed="rId7">
              <a:extLst>
                <a:ext uri="{28A0092B-C50C-407E-A947-70E740481C1C}">
                  <a14:useLocalDpi xmlns:a14="http://schemas.microsoft.com/office/drawing/2010/main" val="0"/>
                </a:ext>
              </a:extLst>
            </a:blip>
            <a:srcRect t="6081" r="46587" b="1265"/>
            <a:stretch/>
          </p:blipFill>
          <p:spPr bwMode="auto">
            <a:xfrm>
              <a:off x="3250605" y="4121599"/>
              <a:ext cx="1130562" cy="22336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wicaksono_d\Desktop\npic\test-section.png"/>
            <p:cNvPicPr>
              <a:picLocks noChangeAspect="1" noChangeArrowheads="1"/>
            </p:cNvPicPr>
            <p:nvPr/>
          </p:nvPicPr>
          <p:blipFill rotWithShape="1">
            <a:blip r:embed="rId8">
              <a:extLst>
                <a:ext uri="{28A0092B-C50C-407E-A947-70E740481C1C}">
                  <a14:useLocalDpi xmlns:a14="http://schemas.microsoft.com/office/drawing/2010/main" val="0"/>
                </a:ext>
              </a:extLst>
            </a:blip>
            <a:srcRect t="6972" r="26092" b="15373"/>
            <a:stretch/>
          </p:blipFill>
          <p:spPr bwMode="auto">
            <a:xfrm>
              <a:off x="4200392" y="4073753"/>
              <a:ext cx="735371" cy="73140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4211959" y="5128641"/>
              <a:ext cx="1368153" cy="569387"/>
            </a:xfrm>
            <a:prstGeom prst="rect">
              <a:avLst/>
            </a:prstGeom>
          </p:spPr>
          <p:txBody>
            <a:bodyPr wrap="square">
              <a:spAutoFit/>
            </a:bodyPr>
            <a:lstStyle/>
            <a:p>
              <a:pPr>
                <a:spcBef>
                  <a:spcPts val="0"/>
                </a:spcBef>
              </a:pPr>
              <a:r>
                <a:rPr lang="en-US" b="1" dirty="0">
                  <a:latin typeface="+mn-lt"/>
                </a:rPr>
                <a:t>FEBA</a:t>
              </a:r>
            </a:p>
            <a:p>
              <a:pPr>
                <a:spcBef>
                  <a:spcPts val="0"/>
                </a:spcBef>
              </a:pPr>
              <a:r>
                <a:rPr lang="en-US" sz="1500" dirty="0">
                  <a:latin typeface="+mn-lt"/>
                </a:rPr>
                <a:t>KIT, Germany</a:t>
              </a:r>
            </a:p>
          </p:txBody>
        </p:sp>
      </p:grpSp>
      <p:sp>
        <p:nvSpPr>
          <p:cNvPr id="16" name="Rectangle 15"/>
          <p:cNvSpPr/>
          <p:nvPr/>
        </p:nvSpPr>
        <p:spPr>
          <a:xfrm>
            <a:off x="3692335" y="1534663"/>
            <a:ext cx="5423233" cy="2200602"/>
          </a:xfrm>
          <a:prstGeom prst="rect">
            <a:avLst/>
          </a:prstGeom>
        </p:spPr>
        <p:txBody>
          <a:bodyPr wrap="square">
            <a:spAutoFit/>
          </a:bodyPr>
          <a:lstStyle/>
          <a:p>
            <a:r>
              <a:rPr lang="en-US" sz="1800" dirty="0">
                <a:latin typeface="+mn-lt"/>
              </a:rPr>
              <a:t>Excerpt from the TRACE Code Theory Manual:</a:t>
            </a:r>
          </a:p>
          <a:p>
            <a:pPr marL="180975" indent="-180975">
              <a:buFont typeface="Arial" panose="020B0604020202020204" pitchFamily="34" charset="0"/>
              <a:buChar char="•"/>
            </a:pPr>
            <a:r>
              <a:rPr lang="en-US" sz="1700" dirty="0">
                <a:latin typeface="+mn-lt"/>
              </a:rPr>
              <a:t>“…the </a:t>
            </a:r>
            <a:r>
              <a:rPr lang="en-US" sz="1700" b="1" dirty="0">
                <a:latin typeface="+mn-lt"/>
              </a:rPr>
              <a:t>approximate value of the coefficient</a:t>
            </a:r>
            <a:r>
              <a:rPr lang="en-US" sz="1700" dirty="0">
                <a:latin typeface="+mn-lt"/>
              </a:rPr>
              <a:t> in Eq. (4-119) </a:t>
            </a:r>
            <a:r>
              <a:rPr lang="en-US" sz="1700" b="1" dirty="0">
                <a:latin typeface="+mn-lt"/>
              </a:rPr>
              <a:t>was determined from data comparisons with FLECHT-SEASET</a:t>
            </a:r>
            <a:r>
              <a:rPr lang="en-US" sz="1700" dirty="0">
                <a:latin typeface="+mn-lt"/>
              </a:rPr>
              <a:t> high flooding rate </a:t>
            </a:r>
            <a:r>
              <a:rPr lang="en-US" sz="1700" dirty="0" err="1">
                <a:latin typeface="+mn-lt"/>
              </a:rPr>
              <a:t>reflood</a:t>
            </a:r>
            <a:r>
              <a:rPr lang="en-US" sz="1700" dirty="0">
                <a:latin typeface="+mn-lt"/>
              </a:rPr>
              <a:t> data…” (pp. 164)</a:t>
            </a:r>
            <a:endParaRPr lang="de-CH" sz="1700" dirty="0">
              <a:latin typeface="+mn-lt"/>
            </a:endParaRPr>
          </a:p>
          <a:p>
            <a:pPr marL="180975" indent="-180975">
              <a:buFont typeface="Arial" panose="020B0604020202020204" pitchFamily="34" charset="0"/>
              <a:buChar char="•"/>
            </a:pPr>
            <a:r>
              <a:rPr lang="en-US" sz="1700" dirty="0">
                <a:latin typeface="+mn-lt"/>
              </a:rPr>
              <a:t>“In TRACE, the above interfacial drag coefficient </a:t>
            </a:r>
            <a:r>
              <a:rPr lang="en-US" sz="1700" b="1" dirty="0">
                <a:latin typeface="+mn-lt"/>
              </a:rPr>
              <a:t>has been reduced by a factor of ¾</a:t>
            </a:r>
            <a:r>
              <a:rPr lang="en-US" sz="1700" dirty="0">
                <a:latin typeface="+mn-lt"/>
              </a:rPr>
              <a:t> </a:t>
            </a:r>
            <a:r>
              <a:rPr lang="en-US" sz="1700" b="1" dirty="0">
                <a:latin typeface="+mn-lt"/>
              </a:rPr>
              <a:t>to better match FLECHT-SEASET </a:t>
            </a:r>
            <a:r>
              <a:rPr lang="en-US" sz="1700" dirty="0">
                <a:latin typeface="+mn-lt"/>
              </a:rPr>
              <a:t>high flooding rate </a:t>
            </a:r>
            <a:r>
              <a:rPr lang="en-US" sz="1700" dirty="0" err="1">
                <a:latin typeface="+mn-lt"/>
              </a:rPr>
              <a:t>reflood</a:t>
            </a:r>
            <a:r>
              <a:rPr lang="en-US" sz="1700" dirty="0">
                <a:latin typeface="+mn-lt"/>
              </a:rPr>
              <a:t> data, so…”  (pp. 166)</a:t>
            </a:r>
          </a:p>
        </p:txBody>
      </p:sp>
      <p:grpSp>
        <p:nvGrpSpPr>
          <p:cNvPr id="17" name="Group 16"/>
          <p:cNvGrpSpPr/>
          <p:nvPr/>
        </p:nvGrpSpPr>
        <p:grpSpPr>
          <a:xfrm>
            <a:off x="6074619" y="4253037"/>
            <a:ext cx="1665733" cy="2344315"/>
            <a:chOff x="5570563" y="4073753"/>
            <a:chExt cx="1665733" cy="2344315"/>
          </a:xfrm>
        </p:grpSpPr>
        <p:pic>
          <p:nvPicPr>
            <p:cNvPr id="18" name="Picture 6" descr="W:\project\stars\workspace\RND\SB-RND-ACT-006-13\WD41\projects\stars\ENSI Presentation\rbht.png"/>
            <p:cNvPicPr>
              <a:picLocks noChangeAspect="1" noChangeArrowheads="1"/>
            </p:cNvPicPr>
            <p:nvPr/>
          </p:nvPicPr>
          <p:blipFill rotWithShape="1">
            <a:blip r:embed="rId9">
              <a:extLst>
                <a:ext uri="{28A0092B-C50C-407E-A947-70E740481C1C}">
                  <a14:useLocalDpi xmlns:a14="http://schemas.microsoft.com/office/drawing/2010/main" val="0"/>
                </a:ext>
              </a:extLst>
            </a:blip>
            <a:srcRect l="24314" t="45013" r="47827" b="18194"/>
            <a:stretch/>
          </p:blipFill>
          <p:spPr bwMode="auto">
            <a:xfrm>
              <a:off x="5997560" y="4073753"/>
              <a:ext cx="758932" cy="75969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7" descr="W:\project\stars\workspace\RND\SB-RND-ACT-006-13\WD41\projects\stars\ENSI Presentation\rbht-xsection.png"/>
            <p:cNvPicPr>
              <a:picLocks noChangeAspect="1" noChangeArrowheads="1"/>
            </p:cNvPicPr>
            <p:nvPr/>
          </p:nvPicPr>
          <p:blipFill rotWithShape="1">
            <a:blip r:embed="rId10">
              <a:extLst>
                <a:ext uri="{28A0092B-C50C-407E-A947-70E740481C1C}">
                  <a14:useLocalDpi xmlns:a14="http://schemas.microsoft.com/office/drawing/2010/main" val="0"/>
                </a:ext>
              </a:extLst>
            </a:blip>
            <a:srcRect l="30384" t="2080" r="50796"/>
            <a:stretch/>
          </p:blipFill>
          <p:spPr bwMode="auto">
            <a:xfrm>
              <a:off x="5570563" y="4127642"/>
              <a:ext cx="399918" cy="229042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5997560" y="5129573"/>
              <a:ext cx="1238736" cy="584775"/>
            </a:xfrm>
            <a:prstGeom prst="rect">
              <a:avLst/>
            </a:prstGeom>
          </p:spPr>
          <p:txBody>
            <a:bodyPr wrap="square">
              <a:spAutoFit/>
            </a:bodyPr>
            <a:lstStyle/>
            <a:p>
              <a:pPr>
                <a:spcBef>
                  <a:spcPts val="0"/>
                </a:spcBef>
              </a:pPr>
              <a:r>
                <a:rPr lang="en-US" b="1" dirty="0">
                  <a:latin typeface="+mn-lt"/>
                </a:rPr>
                <a:t>RBHT</a:t>
              </a:r>
            </a:p>
            <a:p>
              <a:pPr>
                <a:spcBef>
                  <a:spcPts val="0"/>
                </a:spcBef>
              </a:pPr>
              <a:r>
                <a:rPr lang="en-US" sz="1500" dirty="0">
                  <a:latin typeface="+mn-lt"/>
                </a:rPr>
                <a:t>PSU, USA</a:t>
              </a:r>
            </a:p>
          </p:txBody>
        </p:sp>
      </p:grpSp>
      <p:sp>
        <p:nvSpPr>
          <p:cNvPr id="21" name="Rectangle 20"/>
          <p:cNvSpPr/>
          <p:nvPr/>
        </p:nvSpPr>
        <p:spPr>
          <a:xfrm>
            <a:off x="926314" y="4869160"/>
            <a:ext cx="2837268" cy="1323439"/>
          </a:xfrm>
          <a:prstGeom prst="rect">
            <a:avLst/>
          </a:prstGeom>
        </p:spPr>
        <p:txBody>
          <a:bodyPr wrap="square" anchor="ctr">
            <a:spAutoFit/>
          </a:bodyPr>
          <a:lstStyle/>
          <a:p>
            <a:r>
              <a:rPr lang="en-US" sz="2000" b="1" dirty="0">
                <a:latin typeface="+mn-lt"/>
              </a:rPr>
              <a:t>What if the calibration was done on other, similar, separate effect test facilities (SETFs)?</a:t>
            </a:r>
          </a:p>
        </p:txBody>
      </p:sp>
    </p:spTree>
    <p:extLst>
      <p:ext uri="{BB962C8B-B14F-4D97-AF65-F5344CB8AC3E}">
        <p14:creationId xmlns:p14="http://schemas.microsoft.com/office/powerpoint/2010/main" val="208256229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Research Objectives</a:t>
            </a:r>
          </a:p>
        </p:txBody>
      </p:sp>
      <p:sp>
        <p:nvSpPr>
          <p:cNvPr id="5" name="Rectangle 3"/>
          <p:cNvSpPr txBox="1">
            <a:spLocks noChangeArrowheads="1"/>
          </p:cNvSpPr>
          <p:nvPr/>
        </p:nvSpPr>
        <p:spPr>
          <a:xfrm>
            <a:off x="826517" y="1558479"/>
            <a:ext cx="8137971" cy="151048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1800" dirty="0">
                <a:ea typeface="ヒラギノ角ゴ Pro W3"/>
                <a:cs typeface="ヒラギノ角ゴ Pro W3"/>
              </a:rPr>
              <a:t>Given experimental data from a Separate Effect Test Facility (SETF),</a:t>
            </a:r>
            <a:br>
              <a:rPr lang="en-US" sz="1800" dirty="0">
                <a:ea typeface="ヒラギノ角ゴ Pro W3"/>
                <a:cs typeface="ヒラギノ角ゴ Pro W3"/>
              </a:rPr>
            </a:br>
            <a:r>
              <a:rPr lang="en-US" sz="1800" dirty="0">
                <a:ea typeface="ヒラギノ角ゴ Pro W3"/>
                <a:cs typeface="ヒラギノ角ゴ Pro W3"/>
              </a:rPr>
              <a:t>develop a methodology to:</a:t>
            </a:r>
          </a:p>
          <a:p>
            <a:pPr marL="0" indent="0" algn="ctr">
              <a:spcBef>
                <a:spcPts val="1200"/>
              </a:spcBef>
              <a:buNone/>
            </a:pPr>
            <a:r>
              <a:rPr lang="en-US" sz="1800" b="1" dirty="0">
                <a:ea typeface="ヒラギノ角ゴ Pro W3"/>
                <a:cs typeface="ヒラギノ角ゴ Pro W3"/>
              </a:rPr>
              <a:t>quantify the uncertainty of physical model parameters in a TH System Code</a:t>
            </a:r>
          </a:p>
          <a:p>
            <a:pPr marL="0" indent="0">
              <a:spcBef>
                <a:spcPts val="600"/>
              </a:spcBef>
              <a:buNone/>
            </a:pPr>
            <a:r>
              <a:rPr lang="en-US" sz="1800" dirty="0">
                <a:ea typeface="ヒラギノ角ゴ Pro W3"/>
                <a:cs typeface="ヒラギノ角ゴ Pro W3"/>
              </a:rPr>
              <a:t>to be sampled from and propagated within statistical uncertainty analysis framework.</a:t>
            </a:r>
          </a:p>
        </p:txBody>
      </p:sp>
      <mc:AlternateContent xmlns:mc="http://schemas.openxmlformats.org/markup-compatibility/2006" xmlns:a14="http://schemas.microsoft.com/office/drawing/2010/main">
        <mc:Choice Requires="a14">
          <p:sp>
            <p:nvSpPr>
              <p:cNvPr id="7" name="Rectangle 3"/>
              <p:cNvSpPr txBox="1">
                <a:spLocks noChangeArrowheads="1"/>
              </p:cNvSpPr>
              <p:nvPr/>
            </p:nvSpPr>
            <p:spPr>
              <a:xfrm>
                <a:off x="1042988" y="3428702"/>
                <a:ext cx="7777162" cy="3096642"/>
              </a:xfrm>
              <a:prstGeom prst="rect">
                <a:avLst/>
              </a:prstGeom>
              <a:effectLst>
                <a:softEdge rad="31750"/>
              </a:effectLst>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6700" indent="-266700">
                  <a:lnSpc>
                    <a:spcPct val="120000"/>
                  </a:lnSpc>
                  <a:spcBef>
                    <a:spcPts val="600"/>
                  </a:spcBef>
                  <a:buAutoNum type="arabicPeriod"/>
                </a:pPr>
                <a:r>
                  <a:rPr lang="en-US" sz="1800" i="1" dirty="0">
                    <a:ea typeface="ヒラギノ角ゴ Pro W3"/>
                    <a:cs typeface="ヒラギノ角ゴ Pro W3"/>
                  </a:rPr>
                  <a:t>How to select important parameters to be inferred?</a:t>
                </a:r>
                <a:br>
                  <a:rPr lang="en-US" sz="1800" i="1" dirty="0">
                    <a:ea typeface="ヒラギノ角ゴ Pro W3"/>
                    <a:cs typeface="ヒラギノ角ゴ Pro W3"/>
                  </a:rPr>
                </a:br>
                <a:r>
                  <a:rPr lang="en-US" sz="1800" dirty="0">
                    <a:solidFill>
                      <a:srgbClr val="505050"/>
                    </a:solidFill>
                    <a:ea typeface="ヒラギノ角ゴ Pro W3"/>
                    <a:cs typeface="ヒラギノ角ゴ Pro W3"/>
                  </a:rPr>
                  <a:t>Are the observed variables sensitive to change in the parameters?</a:t>
                </a:r>
              </a:p>
              <a:p>
                <a:pPr marL="266700" indent="-266700">
                  <a:lnSpc>
                    <a:spcPct val="120000"/>
                  </a:lnSpc>
                  <a:spcBef>
                    <a:spcPts val="600"/>
                  </a:spcBef>
                  <a:buAutoNum type="arabicPeriod"/>
                </a:pPr>
                <a:r>
                  <a:rPr lang="en-US" sz="1800" i="1" dirty="0">
                    <a:ea typeface="ヒラギノ角ゴ Pro W3"/>
                    <a:cs typeface="ヒラギノ角ゴ Pro W3"/>
                  </a:rPr>
                  <a:t>How to approximate the input/output of the forward model?</a:t>
                </a:r>
                <a:br>
                  <a:rPr lang="en-US" sz="1800" i="1" dirty="0">
                    <a:ea typeface="ヒラギノ角ゴ Pro W3"/>
                    <a:cs typeface="ヒラギノ角ゴ Pro W3"/>
                  </a:rPr>
                </a:br>
                <a:r>
                  <a:rPr lang="en-US" sz="1800" dirty="0">
                    <a:solidFill>
                      <a:srgbClr val="505050"/>
                    </a:solidFill>
                    <a:ea typeface="ヒラギノ角ゴ Pro W3"/>
                    <a:cs typeface="ヒラギノ角ゴ Pro W3"/>
                  </a:rPr>
                  <a:t>TRACE run takes time (</a:t>
                </a:r>
                <a14:m>
                  <m:oMath xmlns:m="http://schemas.openxmlformats.org/officeDocument/2006/math">
                    <m:r>
                      <a:rPr lang="en-US" sz="1800" b="0" i="1" smtClean="0">
                        <a:solidFill>
                          <a:srgbClr val="505050"/>
                        </a:solidFill>
                        <a:latin typeface="Cambria Math"/>
                        <a:ea typeface="ヒラギノ角ゴ Pro W3"/>
                        <a:cs typeface="ヒラギノ角ゴ Pro W3"/>
                      </a:rPr>
                      <m:t>~ </m:t>
                    </m:r>
                  </m:oMath>
                </a14:m>
                <a:r>
                  <a:rPr lang="en-US" sz="1800" dirty="0">
                    <a:solidFill>
                      <a:srgbClr val="505050"/>
                    </a:solidFill>
                    <a:ea typeface="ヒラギノ角ゴ Pro W3"/>
                    <a:cs typeface="ヒラギノ角ゴ Pro W3"/>
                  </a:rPr>
                  <a:t>minutes/run) and disk space (</a:t>
                </a:r>
                <a14:m>
                  <m:oMath xmlns:m="http://schemas.openxmlformats.org/officeDocument/2006/math">
                    <m:r>
                      <a:rPr lang="en-US" sz="1800" i="1">
                        <a:solidFill>
                          <a:srgbClr val="505050"/>
                        </a:solidFill>
                        <a:latin typeface="Cambria Math"/>
                      </a:rPr>
                      <m:t>~</m:t>
                    </m:r>
                    <m:sSup>
                      <m:sSupPr>
                        <m:ctrlPr>
                          <a:rPr lang="en-US" sz="1800" b="0" i="1" smtClean="0">
                            <a:solidFill>
                              <a:srgbClr val="505050"/>
                            </a:solidFill>
                            <a:latin typeface="Cambria Math"/>
                          </a:rPr>
                        </m:ctrlPr>
                      </m:sSupPr>
                      <m:e>
                        <m:r>
                          <a:rPr lang="en-US" sz="1800" b="0" i="1" smtClean="0">
                            <a:solidFill>
                              <a:srgbClr val="505050"/>
                            </a:solidFill>
                            <a:latin typeface="Cambria Math"/>
                          </a:rPr>
                          <m:t>10</m:t>
                        </m:r>
                      </m:e>
                      <m:sup>
                        <m:r>
                          <a:rPr lang="en-US" sz="1800" b="0" i="1" smtClean="0">
                            <a:solidFill>
                              <a:srgbClr val="505050"/>
                            </a:solidFill>
                            <a:latin typeface="Cambria Math"/>
                          </a:rPr>
                          <m:t>2</m:t>
                        </m:r>
                      </m:sup>
                    </m:sSup>
                    <m:r>
                      <a:rPr lang="en-US" sz="1800" b="0" i="1" smtClean="0">
                        <a:solidFill>
                          <a:srgbClr val="505050"/>
                        </a:solidFill>
                        <a:latin typeface="Cambria Math"/>
                      </a:rPr>
                      <m:t> </m:t>
                    </m:r>
                  </m:oMath>
                </a14:m>
                <a:r>
                  <a:rPr lang="en-US" sz="1800" dirty="0">
                    <a:solidFill>
                      <a:srgbClr val="505050"/>
                    </a:solidFill>
                    <a:ea typeface="ヒラギノ角ゴ Pro W3"/>
                    <a:cs typeface="ヒラギノ角ゴ Pro W3"/>
                  </a:rPr>
                  <a:t>Mbytes/run).</a:t>
                </a:r>
                <a:endParaRPr lang="en-US" sz="1800" dirty="0">
                  <a:ea typeface="ヒラギノ角ゴ Pro W3"/>
                  <a:cs typeface="ヒラギノ角ゴ Pro W3"/>
                </a:endParaRPr>
              </a:p>
              <a:p>
                <a:pPr marL="266700" indent="-266700">
                  <a:lnSpc>
                    <a:spcPct val="120000"/>
                  </a:lnSpc>
                  <a:spcBef>
                    <a:spcPts val="1200"/>
                  </a:spcBef>
                  <a:buFont typeface="+mj-lt"/>
                  <a:buAutoNum type="arabicPeriod"/>
                </a:pPr>
                <a:r>
                  <a:rPr lang="en-US" sz="1800" i="1" dirty="0">
                    <a:ea typeface="ヒラギノ角ゴ Pro W3"/>
                    <a:cs typeface="ヒラギノ角ゴ Pro W3"/>
                  </a:rPr>
                  <a:t>How to make the quantification?</a:t>
                </a:r>
                <a:r>
                  <a:rPr lang="en-US" sz="1800" dirty="0">
                    <a:ea typeface="ヒラギノ角ゴ Pro W3"/>
                    <a:cs typeface="ヒラギノ角ゴ Pro W3"/>
                  </a:rPr>
                  <a:t/>
                </a:r>
                <a:br>
                  <a:rPr lang="en-US" sz="1800" dirty="0">
                    <a:ea typeface="ヒラギノ角ゴ Pro W3"/>
                    <a:cs typeface="ヒラギノ角ゴ Pro W3"/>
                  </a:rPr>
                </a:br>
                <a:r>
                  <a:rPr lang="en-US" sz="1800" dirty="0">
                    <a:solidFill>
                      <a:srgbClr val="505050"/>
                    </a:solidFill>
                    <a:ea typeface="ヒラギノ角ゴ Pro W3"/>
                    <a:cs typeface="ヒラギノ角ゴ Pro W3"/>
                  </a:rPr>
                  <a:t>How to obtain the PDF (or its approximation) of the parameters?</a:t>
                </a:r>
              </a:p>
              <a:p>
                <a:pPr marL="266700" indent="-266700">
                  <a:lnSpc>
                    <a:spcPct val="120000"/>
                  </a:lnSpc>
                  <a:spcBef>
                    <a:spcPts val="1200"/>
                  </a:spcBef>
                  <a:buFont typeface="+mj-lt"/>
                  <a:buAutoNum type="arabicPeriod"/>
                </a:pPr>
                <a:r>
                  <a:rPr lang="en-US" sz="1800" i="1" dirty="0">
                    <a:ea typeface="ヒラギノ角ゴ Pro W3"/>
                    <a:cs typeface="ヒラギノ角ゴ Pro W3"/>
                  </a:rPr>
                  <a:t>Is the quantified uncertainty useful?</a:t>
                </a:r>
                <a:br>
                  <a:rPr lang="en-US" sz="1800" i="1" dirty="0">
                    <a:ea typeface="ヒラギノ角ゴ Pro W3"/>
                    <a:cs typeface="ヒラギノ角ゴ Pro W3"/>
                  </a:rPr>
                </a:br>
                <a:r>
                  <a:rPr lang="en-US" sz="1800" dirty="0">
                    <a:solidFill>
                      <a:srgbClr val="505050"/>
                    </a:solidFill>
                    <a:ea typeface="ヒラギノ角ゴ Pro W3"/>
                    <a:cs typeface="ヒラギノ角ゴ Pro W3"/>
                  </a:rPr>
                  <a:t>Is it applicable to make prediction?</a:t>
                </a:r>
                <a:br>
                  <a:rPr lang="en-US" sz="1800" dirty="0">
                    <a:solidFill>
                      <a:srgbClr val="505050"/>
                    </a:solidFill>
                    <a:ea typeface="ヒラギノ角ゴ Pro W3"/>
                    <a:cs typeface="ヒラギノ角ゴ Pro W3"/>
                  </a:rPr>
                </a:br>
                <a:endParaRPr lang="en-US" sz="1800" dirty="0">
                  <a:solidFill>
                    <a:srgbClr val="505050"/>
                  </a:solidFill>
                  <a:ea typeface="ヒラギノ角ゴ Pro W3"/>
                  <a:cs typeface="ヒラギノ角ゴ Pro W3"/>
                </a:endParaRPr>
              </a:p>
            </p:txBody>
          </p:sp>
        </mc:Choice>
        <mc:Fallback xmlns="">
          <p:sp>
            <p:nvSpPr>
              <p:cNvPr id="7" name="Rectangle 3"/>
              <p:cNvSpPr txBox="1">
                <a:spLocks noRot="1" noChangeAspect="1" noMove="1" noResize="1" noEditPoints="1" noAdjustHandles="1" noChangeArrowheads="1" noChangeShapeType="1" noTextEdit="1"/>
              </p:cNvSpPr>
              <p:nvPr/>
            </p:nvSpPr>
            <p:spPr>
              <a:xfrm>
                <a:off x="1042988" y="3428702"/>
                <a:ext cx="7777162" cy="3096642"/>
              </a:xfrm>
              <a:prstGeom prst="rect">
                <a:avLst/>
              </a:prstGeom>
              <a:blipFill>
                <a:blip r:embed="rId2"/>
                <a:stretch>
                  <a:fillRect l="-627" b="-2756"/>
                </a:stretch>
              </a:blipFill>
              <a:effectLst>
                <a:softEdge rad="31750"/>
              </a:effectLst>
            </p:spPr>
            <p:txBody>
              <a:bodyPr/>
              <a:lstStyle/>
              <a:p>
                <a:r>
                  <a:rPr lang="en-VI">
                    <a:noFill/>
                  </a:rPr>
                  <a:t> </a:t>
                </a:r>
              </a:p>
            </p:txBody>
          </p:sp>
        </mc:Fallback>
      </mc:AlternateContent>
      <p:sp>
        <p:nvSpPr>
          <p:cNvPr id="10" name="Rectangle 9"/>
          <p:cNvSpPr/>
          <p:nvPr/>
        </p:nvSpPr>
        <p:spPr>
          <a:xfrm>
            <a:off x="826516" y="2996952"/>
            <a:ext cx="7417892" cy="369332"/>
          </a:xfrm>
          <a:prstGeom prst="rect">
            <a:avLst/>
          </a:prstGeom>
        </p:spPr>
        <p:txBody>
          <a:bodyPr wrap="square">
            <a:spAutoFit/>
          </a:bodyPr>
          <a:lstStyle/>
          <a:p>
            <a:pPr marL="0" indent="0">
              <a:spcBef>
                <a:spcPts val="600"/>
              </a:spcBef>
              <a:buNone/>
            </a:pPr>
            <a:r>
              <a:rPr lang="en-US" sz="1800" dirty="0">
                <a:latin typeface="+mn-lt"/>
                <a:ea typeface="ヒラギノ角ゴ Pro W3"/>
                <a:cs typeface="ヒラギノ角ゴ Pro W3"/>
              </a:rPr>
              <a:t>In an illustrative example this entails </a:t>
            </a:r>
            <a:r>
              <a:rPr lang="en-US" sz="1800" b="1" dirty="0">
                <a:latin typeface="+mn-lt"/>
                <a:ea typeface="ヒラギノ角ゴ Pro W3"/>
                <a:cs typeface="ヒラギノ角ゴ Pro W3"/>
              </a:rPr>
              <a:t>four main questions</a:t>
            </a:r>
            <a:r>
              <a:rPr lang="en-US" sz="1800" dirty="0">
                <a:latin typeface="+mn-lt"/>
                <a:ea typeface="ヒラギノ角ゴ Pro W3"/>
                <a:cs typeface="ヒラギノ角ゴ Pro W3"/>
              </a:rPr>
              <a:t>:</a:t>
            </a:r>
          </a:p>
        </p:txBody>
      </p:sp>
    </p:spTree>
    <p:extLst>
      <p:ext uri="{BB962C8B-B14F-4D97-AF65-F5344CB8AC3E}">
        <p14:creationId xmlns:p14="http://schemas.microsoft.com/office/powerpoint/2010/main" val="372073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Scope of Research:</a:t>
            </a:r>
            <a:br>
              <a:rPr lang="en-US" dirty="0"/>
            </a:br>
            <a:r>
              <a:rPr lang="en-US" dirty="0"/>
              <a:t>Statistical Framework</a:t>
            </a:r>
          </a:p>
        </p:txBody>
      </p:sp>
      <mc:AlternateContent xmlns:mc="http://schemas.openxmlformats.org/markup-compatibility/2006" xmlns:a14="http://schemas.microsoft.com/office/drawing/2010/main">
        <mc:Choice Requires="a14">
          <p:sp>
            <p:nvSpPr>
              <p:cNvPr id="4" name="Rectangle 3"/>
              <p:cNvSpPr txBox="1">
                <a:spLocks noChangeArrowheads="1"/>
              </p:cNvSpPr>
              <p:nvPr/>
            </p:nvSpPr>
            <p:spPr>
              <a:xfrm>
                <a:off x="251520" y="3286766"/>
                <a:ext cx="6769248" cy="3238578"/>
              </a:xfrm>
              <a:prstGeom prst="rect">
                <a:avLst/>
              </a:prstGeom>
              <a:effectLst>
                <a:softEdge rad="31750"/>
              </a:effectLst>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6700" indent="-266700">
                  <a:lnSpc>
                    <a:spcPct val="120000"/>
                  </a:lnSpc>
                  <a:spcBef>
                    <a:spcPts val="600"/>
                  </a:spcBef>
                  <a:spcAft>
                    <a:spcPts val="0"/>
                  </a:spcAft>
                  <a:buAutoNum type="arabicPeriod"/>
                </a:pPr>
                <a:r>
                  <a:rPr lang="en-US" sz="1800" i="1" dirty="0">
                    <a:ea typeface="ヒラギノ角ゴ Pro W3"/>
                    <a:cs typeface="ヒラギノ角ゴ Pro W3"/>
                  </a:rPr>
                  <a:t>How to select important parameters to be inferred?</a:t>
                </a:r>
                <a:br>
                  <a:rPr lang="en-US" sz="1800" i="1" dirty="0">
                    <a:ea typeface="ヒラギノ角ゴ Pro W3"/>
                    <a:cs typeface="ヒラギノ角ゴ Pro W3"/>
                  </a:rPr>
                </a:br>
                <a:r>
                  <a:rPr lang="en-US" sz="1800" dirty="0">
                    <a:solidFill>
                      <a:schemeClr val="bg1"/>
                    </a:solidFill>
                    <a:ea typeface="ヒラギノ角ゴ Pro W3"/>
                    <a:cs typeface="ヒラギノ角ゴ Pro W3"/>
                  </a:rPr>
                  <a:t>Are the observed variables sensitive to change in the parameters?</a:t>
                </a:r>
              </a:p>
              <a:p>
                <a:pPr marL="266700" indent="-266700">
                  <a:lnSpc>
                    <a:spcPct val="150000"/>
                  </a:lnSpc>
                  <a:spcBef>
                    <a:spcPts val="600"/>
                  </a:spcBef>
                  <a:spcAft>
                    <a:spcPts val="0"/>
                  </a:spcAft>
                  <a:buAutoNum type="arabicPeriod"/>
                </a:pPr>
                <a:r>
                  <a:rPr lang="en-US" sz="1800" i="1" dirty="0">
                    <a:ea typeface="ヒラギノ角ゴ Pro W3"/>
                    <a:cs typeface="ヒラギノ角ゴ Pro W3"/>
                  </a:rPr>
                  <a:t>How to approximate the input/output of the forward model?</a:t>
                </a:r>
                <a:r>
                  <a:rPr lang="en-US" sz="1800" dirty="0">
                    <a:ea typeface="ヒラギノ角ゴ Pro W3"/>
                    <a:cs typeface="ヒラギノ角ゴ Pro W3"/>
                  </a:rPr>
                  <a:t/>
                </a:r>
                <a:br>
                  <a:rPr lang="en-US" sz="1800" dirty="0">
                    <a:ea typeface="ヒラギノ角ゴ Pro W3"/>
                    <a:cs typeface="ヒラギノ角ゴ Pro W3"/>
                  </a:rPr>
                </a:br>
                <a:r>
                  <a:rPr lang="en-US" sz="1800" dirty="0">
                    <a:solidFill>
                      <a:schemeClr val="bg1"/>
                    </a:solidFill>
                    <a:ea typeface="ヒラギノ角ゴ Pro W3"/>
                    <a:cs typeface="ヒラギノ角ゴ Pro W3"/>
                  </a:rPr>
                  <a:t>TRACE run takes time (</a:t>
                </a:r>
                <a14:m>
                  <m:oMath xmlns:m="http://schemas.openxmlformats.org/officeDocument/2006/math">
                    <m:r>
                      <a:rPr lang="en-US" sz="1800" b="0" i="1" smtClean="0">
                        <a:solidFill>
                          <a:schemeClr val="bg1"/>
                        </a:solidFill>
                        <a:latin typeface="Cambria Math"/>
                        <a:ea typeface="ヒラギノ角ゴ Pro W3"/>
                        <a:cs typeface="ヒラギノ角ゴ Pro W3"/>
                      </a:rPr>
                      <m:t>~ </m:t>
                    </m:r>
                  </m:oMath>
                </a14:m>
                <a:r>
                  <a:rPr lang="en-US" sz="1800" dirty="0">
                    <a:solidFill>
                      <a:schemeClr val="bg1"/>
                    </a:solidFill>
                    <a:ea typeface="ヒラギノ角ゴ Pro W3"/>
                    <a:cs typeface="ヒラギノ角ゴ Pro W3"/>
                  </a:rPr>
                  <a:t>minutes) and disk space (</a:t>
                </a:r>
                <a14:m>
                  <m:oMath xmlns:m="http://schemas.openxmlformats.org/officeDocument/2006/math">
                    <m:r>
                      <a:rPr lang="en-US" sz="1800" i="1">
                        <a:solidFill>
                          <a:schemeClr val="bg1"/>
                        </a:solidFill>
                        <a:latin typeface="Cambria Math"/>
                      </a:rPr>
                      <m:t>~</m:t>
                    </m:r>
                    <m:sSup>
                      <m:sSupPr>
                        <m:ctrlPr>
                          <a:rPr lang="en-US" sz="1800" b="0" i="1" smtClean="0">
                            <a:solidFill>
                              <a:schemeClr val="bg1"/>
                            </a:solidFill>
                            <a:latin typeface="Cambria Math"/>
                          </a:rPr>
                        </m:ctrlPr>
                      </m:sSupPr>
                      <m:e>
                        <m:r>
                          <a:rPr lang="en-US" sz="1800" b="0" i="1" smtClean="0">
                            <a:solidFill>
                              <a:schemeClr val="bg1"/>
                            </a:solidFill>
                            <a:latin typeface="Cambria Math"/>
                          </a:rPr>
                          <m:t>10</m:t>
                        </m:r>
                      </m:e>
                      <m:sup>
                        <m:r>
                          <a:rPr lang="en-US" sz="1800" b="0" i="1" smtClean="0">
                            <a:solidFill>
                              <a:schemeClr val="bg1"/>
                            </a:solidFill>
                            <a:latin typeface="Cambria Math"/>
                          </a:rPr>
                          <m:t>2</m:t>
                        </m:r>
                      </m:sup>
                    </m:sSup>
                    <m:r>
                      <a:rPr lang="en-US" sz="1800" b="0" i="1" smtClean="0">
                        <a:solidFill>
                          <a:schemeClr val="bg1"/>
                        </a:solidFill>
                        <a:latin typeface="Cambria Math"/>
                      </a:rPr>
                      <m:t> </m:t>
                    </m:r>
                  </m:oMath>
                </a14:m>
                <a:r>
                  <a:rPr lang="en-US" sz="1800" dirty="0" err="1">
                    <a:solidFill>
                      <a:schemeClr val="bg1"/>
                    </a:solidFill>
                    <a:ea typeface="ヒラギノ角ゴ Pro W3"/>
                    <a:cs typeface="ヒラギノ角ゴ Pro W3"/>
                  </a:rPr>
                  <a:t>MBytes</a:t>
                </a:r>
                <a:r>
                  <a:rPr lang="en-US" sz="1800" dirty="0">
                    <a:solidFill>
                      <a:schemeClr val="bg1"/>
                    </a:solidFill>
                    <a:ea typeface="ヒラギノ角ゴ Pro W3"/>
                    <a:cs typeface="ヒラギノ角ゴ Pro W3"/>
                  </a:rPr>
                  <a:t>).</a:t>
                </a:r>
              </a:p>
              <a:p>
                <a:pPr marL="266700" indent="-266700">
                  <a:lnSpc>
                    <a:spcPct val="120000"/>
                  </a:lnSpc>
                  <a:spcBef>
                    <a:spcPts val="1200"/>
                  </a:spcBef>
                  <a:spcAft>
                    <a:spcPts val="0"/>
                  </a:spcAft>
                  <a:buFont typeface="+mj-lt"/>
                  <a:buAutoNum type="arabicPeriod"/>
                </a:pPr>
                <a:r>
                  <a:rPr lang="en-US" sz="1800" i="1" dirty="0">
                    <a:ea typeface="ヒラギノ角ゴ Pro W3"/>
                    <a:cs typeface="ヒラギノ角ゴ Pro W3"/>
                  </a:rPr>
                  <a:t>How to make the inference (quantification)?</a:t>
                </a:r>
                <a:br>
                  <a:rPr lang="en-US" sz="1800" i="1" dirty="0">
                    <a:ea typeface="ヒラギノ角ゴ Pro W3"/>
                    <a:cs typeface="ヒラギノ角ゴ Pro W3"/>
                  </a:rPr>
                </a:br>
                <a:r>
                  <a:rPr lang="en-US" sz="1800" dirty="0">
                    <a:solidFill>
                      <a:schemeClr val="bg1"/>
                    </a:solidFill>
                    <a:ea typeface="ヒラギノ角ゴ Pro W3"/>
                    <a:cs typeface="ヒラギノ角ゴ Pro W3"/>
                  </a:rPr>
                  <a:t>How to obtain the PDF (or its approximation) of the parameters?</a:t>
                </a:r>
              </a:p>
              <a:p>
                <a:pPr marL="266700" indent="-266700">
                  <a:lnSpc>
                    <a:spcPct val="120000"/>
                  </a:lnSpc>
                  <a:spcBef>
                    <a:spcPts val="1200"/>
                  </a:spcBef>
                  <a:spcAft>
                    <a:spcPts val="0"/>
                  </a:spcAft>
                  <a:buFont typeface="+mj-lt"/>
                  <a:buAutoNum type="arabicPeriod"/>
                </a:pPr>
                <a:r>
                  <a:rPr lang="en-US" sz="1800" i="1" dirty="0">
                    <a:ea typeface="ヒラギノ角ゴ Pro W3"/>
                    <a:cs typeface="ヒラギノ角ゴ Pro W3"/>
                  </a:rPr>
                  <a:t>Is the quantified uncertainty useful?</a:t>
                </a:r>
                <a:r>
                  <a:rPr lang="en-US" sz="1700" i="1" dirty="0">
                    <a:ea typeface="ヒラギノ角ゴ Pro W3"/>
                    <a:cs typeface="ヒラギノ角ゴ Pro W3"/>
                  </a:rPr>
                  <a:t/>
                </a:r>
                <a:br>
                  <a:rPr lang="en-US" sz="1700" i="1" dirty="0">
                    <a:ea typeface="ヒラギノ角ゴ Pro W3"/>
                    <a:cs typeface="ヒラギノ角ゴ Pro W3"/>
                  </a:rPr>
                </a:br>
                <a:r>
                  <a:rPr lang="en-US" sz="1700" dirty="0">
                    <a:solidFill>
                      <a:schemeClr val="bg1"/>
                    </a:solidFill>
                    <a:ea typeface="ヒラギノ角ゴ Pro W3"/>
                    <a:cs typeface="ヒラギノ角ゴ Pro W3"/>
                  </a:rPr>
                  <a:t>Is the quantified uncertainty applicable to make prediction?</a:t>
                </a:r>
              </a:p>
            </p:txBody>
          </p:sp>
        </mc:Choice>
        <mc:Fallback xmlns="">
          <p:sp>
            <p:nvSpPr>
              <p:cNvPr id="4" name="Rectangle 3"/>
              <p:cNvSpPr txBox="1">
                <a:spLocks noRot="1" noChangeAspect="1" noMove="1" noResize="1" noEditPoints="1" noAdjustHandles="1" noChangeArrowheads="1" noChangeShapeType="1" noTextEdit="1"/>
              </p:cNvSpPr>
              <p:nvPr/>
            </p:nvSpPr>
            <p:spPr>
              <a:xfrm>
                <a:off x="251520" y="3286766"/>
                <a:ext cx="6769248" cy="3238578"/>
              </a:xfrm>
              <a:prstGeom prst="rect">
                <a:avLst/>
              </a:prstGeom>
              <a:blipFill rotWithShape="1">
                <a:blip r:embed="rId3"/>
                <a:stretch>
                  <a:fillRect l="-720" b="-2448"/>
                </a:stretch>
              </a:blipFill>
              <a:effectLst>
                <a:softEdge rad="31750"/>
              </a:effectLst>
            </p:spPr>
            <p:txBody>
              <a:bodyPr/>
              <a:lstStyle/>
              <a:p>
                <a:r>
                  <a:rPr lang="en-US">
                    <a:noFill/>
                  </a:rPr>
                  <a:t> </a:t>
                </a:r>
              </a:p>
            </p:txBody>
          </p:sp>
        </mc:Fallback>
      </mc:AlternateContent>
      <p:sp>
        <p:nvSpPr>
          <p:cNvPr id="5" name="Rectangle: Rounded Corners 9"/>
          <p:cNvSpPr/>
          <p:nvPr/>
        </p:nvSpPr>
        <p:spPr bwMode="auto">
          <a:xfrm>
            <a:off x="6372202" y="3286765"/>
            <a:ext cx="2160810" cy="718393"/>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6372202" y="4149174"/>
            <a:ext cx="2160809"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7" name="Rectangle: Rounded Corners 9"/>
          <p:cNvSpPr/>
          <p:nvPr/>
        </p:nvSpPr>
        <p:spPr bwMode="auto">
          <a:xfrm>
            <a:off x="6372201" y="4994222"/>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8" name="Rectangle: Rounded Corners 9"/>
          <p:cNvSpPr/>
          <p:nvPr/>
        </p:nvSpPr>
        <p:spPr bwMode="auto">
          <a:xfrm>
            <a:off x="6372200" y="5805358"/>
            <a:ext cx="2137095"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9" name="Plus 8"/>
          <p:cNvSpPr/>
          <p:nvPr/>
        </p:nvSpPr>
        <p:spPr bwMode="auto">
          <a:xfrm>
            <a:off x="713620" y="1820367"/>
            <a:ext cx="914400" cy="914400"/>
          </a:xfrm>
          <a:prstGeom prst="mathPlus">
            <a:avLst/>
          </a:prstGeom>
          <a:solidFill>
            <a:srgbClr val="96969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Minus 9"/>
          <p:cNvSpPr/>
          <p:nvPr/>
        </p:nvSpPr>
        <p:spPr bwMode="auto">
          <a:xfrm>
            <a:off x="5292080" y="1820367"/>
            <a:ext cx="914400" cy="914400"/>
          </a:xfrm>
          <a:prstGeom prst="mathMinus">
            <a:avLst/>
          </a:prstGeom>
          <a:solidFill>
            <a:srgbClr val="96969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 name="TextBox 10"/>
          <p:cNvSpPr txBox="1"/>
          <p:nvPr/>
        </p:nvSpPr>
        <p:spPr>
          <a:xfrm>
            <a:off x="1619672" y="1557338"/>
            <a:ext cx="3672408" cy="1440458"/>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Methods are non-intrusive</a:t>
            </a:r>
          </a:p>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Methods require less assumptions</a:t>
            </a:r>
            <a:br>
              <a:rPr lang="en-US" sz="1800" kern="1000" spc="30" dirty="0">
                <a:latin typeface="+mn-lt"/>
                <a:cs typeface="Franklin Gothic Book"/>
              </a:rPr>
            </a:br>
            <a:r>
              <a:rPr lang="en-US" sz="1800" kern="1000" spc="30" dirty="0">
                <a:latin typeface="+mn-lt"/>
                <a:cs typeface="Franklin Gothic Book"/>
              </a:rPr>
              <a:t>about the underlying model</a:t>
            </a:r>
          </a:p>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Ultimate results conform </a:t>
            </a:r>
            <a:br>
              <a:rPr lang="en-US" sz="1800" kern="1000" spc="30" dirty="0">
                <a:latin typeface="+mn-lt"/>
                <a:cs typeface="Franklin Gothic Book"/>
              </a:rPr>
            </a:br>
            <a:r>
              <a:rPr lang="en-US" sz="1800" kern="1000" spc="30" dirty="0">
                <a:latin typeface="+mn-lt"/>
                <a:cs typeface="Franklin Gothic Book"/>
              </a:rPr>
              <a:t>with probabilistic framework for UQ</a:t>
            </a:r>
          </a:p>
        </p:txBody>
      </p:sp>
      <p:sp>
        <p:nvSpPr>
          <p:cNvPr id="12" name="TextBox 11"/>
          <p:cNvSpPr txBox="1"/>
          <p:nvPr/>
        </p:nvSpPr>
        <p:spPr>
          <a:xfrm>
            <a:off x="6156175" y="1557338"/>
            <a:ext cx="2952899" cy="1440458"/>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Methods tend to be </a:t>
            </a:r>
            <a:br>
              <a:rPr lang="en-US" sz="2000" kern="1000" spc="30" dirty="0">
                <a:latin typeface="+mn-lt"/>
                <a:cs typeface="Franklin Gothic Book"/>
              </a:rPr>
            </a:br>
            <a:r>
              <a:rPr lang="en-US" sz="2000" kern="1000" spc="30" dirty="0">
                <a:latin typeface="+mn-lt"/>
                <a:cs typeface="Franklin Gothic Book"/>
              </a:rPr>
              <a:t>expensive</a:t>
            </a:r>
            <a:endParaRPr lang="en-US" sz="1800" kern="1000" spc="30" dirty="0">
              <a:latin typeface="+mn-lt"/>
              <a:cs typeface="Franklin Gothic Book"/>
            </a:endParaRPr>
          </a:p>
          <a:p>
            <a:pPr>
              <a:lnSpc>
                <a:spcPct val="110000"/>
              </a:lnSpc>
              <a:spcBef>
                <a:spcPts val="0"/>
              </a:spcBef>
            </a:pPr>
            <a:r>
              <a:rPr lang="en-US" sz="1800" kern="1000" spc="30" dirty="0">
                <a:latin typeface="+mn-lt"/>
                <a:cs typeface="Franklin Gothic Book"/>
              </a:rPr>
              <a:t>(require numerous code runs) </a:t>
            </a:r>
          </a:p>
        </p:txBody>
      </p:sp>
    </p:spTree>
    <p:extLst>
      <p:ext uri="{BB962C8B-B14F-4D97-AF65-F5344CB8AC3E}">
        <p14:creationId xmlns:p14="http://schemas.microsoft.com/office/powerpoint/2010/main" val="429276111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8" descr="W:\project\stars\workspace\RND\SB-RND-ACT-006-13\WD41\projects\stars\ENSI Presentation\feba-axial.png"/>
          <p:cNvPicPr>
            <a:picLocks noChangeAspect="1" noChangeArrowheads="1"/>
          </p:cNvPicPr>
          <p:nvPr/>
        </p:nvPicPr>
        <p:blipFill rotWithShape="1">
          <a:blip r:embed="rId3">
            <a:extLst>
              <a:ext uri="{28A0092B-C50C-407E-A947-70E740481C1C}">
                <a14:useLocalDpi xmlns:a14="http://schemas.microsoft.com/office/drawing/2010/main" val="0"/>
              </a:ext>
            </a:extLst>
          </a:blip>
          <a:srcRect t="6081" r="46587" b="1265"/>
          <a:stretch/>
        </p:blipFill>
        <p:spPr bwMode="auto">
          <a:xfrm>
            <a:off x="684213" y="1556792"/>
            <a:ext cx="2563934" cy="506551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Scope of Research:</a:t>
            </a:r>
            <a:br>
              <a:rPr lang="en-US" dirty="0"/>
            </a:br>
            <a:r>
              <a:rPr lang="en-US" dirty="0"/>
              <a:t>FEBA Separate Effect Test Facility (SETF)</a:t>
            </a:r>
          </a:p>
        </p:txBody>
      </p:sp>
      <p:sp>
        <p:nvSpPr>
          <p:cNvPr id="23" name="Rectangle 22"/>
          <p:cNvSpPr/>
          <p:nvPr/>
        </p:nvSpPr>
        <p:spPr bwMode="auto">
          <a:xfrm>
            <a:off x="827088" y="2342803"/>
            <a:ext cx="792584" cy="3600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 name="Rectangle 3"/>
          <p:cNvSpPr/>
          <p:nvPr/>
        </p:nvSpPr>
        <p:spPr bwMode="auto">
          <a:xfrm>
            <a:off x="2847380" y="1556792"/>
            <a:ext cx="648072" cy="204083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7" name="Rectangle 16"/>
          <p:cNvSpPr/>
          <p:nvPr/>
        </p:nvSpPr>
        <p:spPr>
          <a:xfrm>
            <a:off x="2627784" y="1557338"/>
            <a:ext cx="6481291" cy="646331"/>
          </a:xfrm>
          <a:prstGeom prst="rect">
            <a:avLst/>
          </a:prstGeom>
        </p:spPr>
        <p:txBody>
          <a:bodyPr wrap="square">
            <a:spAutoFit/>
          </a:bodyPr>
          <a:lstStyle/>
          <a:p>
            <a:pPr>
              <a:spcAft>
                <a:spcPts val="600"/>
              </a:spcAft>
            </a:pPr>
            <a:r>
              <a:rPr lang="en-US" sz="1800" dirty="0">
                <a:latin typeface="+mn-lt"/>
              </a:rPr>
              <a:t>FEBA </a:t>
            </a:r>
            <a:r>
              <a:rPr lang="en-US" sz="1800" dirty="0" err="1">
                <a:latin typeface="+mn-lt"/>
              </a:rPr>
              <a:t>Reflood</a:t>
            </a:r>
            <a:r>
              <a:rPr lang="en-US" sz="1800" dirty="0">
                <a:latin typeface="+mn-lt"/>
              </a:rPr>
              <a:t> Tests were conducted at </a:t>
            </a:r>
            <a:r>
              <a:rPr lang="en-US" sz="1800" dirty="0" err="1">
                <a:latin typeface="+mn-lt"/>
              </a:rPr>
              <a:t>Kfz</a:t>
            </a:r>
            <a:r>
              <a:rPr lang="en-US" sz="1800" dirty="0">
                <a:latin typeface="+mn-lt"/>
              </a:rPr>
              <a:t> Karlsruhe (KIT) during 1980s for investigating bottom </a:t>
            </a:r>
            <a:r>
              <a:rPr lang="en-US" sz="1800" dirty="0" err="1">
                <a:latin typeface="+mn-lt"/>
              </a:rPr>
              <a:t>reflood</a:t>
            </a:r>
            <a:r>
              <a:rPr lang="en-US" sz="1800" dirty="0">
                <a:latin typeface="+mn-lt"/>
              </a:rPr>
              <a:t> using rod simulators (</a:t>
            </a:r>
            <a:r>
              <a:rPr lang="en-US" sz="1800" dirty="0" err="1">
                <a:latin typeface="+mn-lt"/>
              </a:rPr>
              <a:t>NiCr</a:t>
            </a:r>
            <a:r>
              <a:rPr lang="en-US" sz="1800" dirty="0">
                <a:latin typeface="+mn-lt"/>
              </a:rPr>
              <a:t>)</a:t>
            </a:r>
          </a:p>
        </p:txBody>
      </p:sp>
      <mc:AlternateContent xmlns:mc="http://schemas.openxmlformats.org/markup-compatibility/2006" xmlns:a14="http://schemas.microsoft.com/office/drawing/2010/main">
        <mc:Choice Requires="a14">
          <p:sp>
            <p:nvSpPr>
              <p:cNvPr id="24" name="Rectangle 23"/>
              <p:cNvSpPr/>
              <p:nvPr/>
            </p:nvSpPr>
            <p:spPr>
              <a:xfrm>
                <a:off x="396738" y="3889493"/>
                <a:ext cx="934902"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rPr>
                        <m:t>4</m:t>
                      </m:r>
                      <m:r>
                        <a:rPr lang="en-US" sz="2000" b="0" i="1" smtClean="0">
                          <a:latin typeface="Cambria Math"/>
                        </a:rPr>
                        <m:t>.1 [</m:t>
                      </m:r>
                      <m:r>
                        <m:rPr>
                          <m:sty m:val="p"/>
                        </m:rPr>
                        <a:rPr lang="en-US" sz="2000" b="0" i="0" smtClean="0">
                          <a:latin typeface="Cambria Math"/>
                        </a:rPr>
                        <m:t>m</m:t>
                      </m:r>
                      <m:r>
                        <a:rPr lang="en-US" sz="2000" b="0" i="1" smtClean="0">
                          <a:latin typeface="Cambria Math"/>
                        </a:rPr>
                        <m:t>]</m:t>
                      </m:r>
                    </m:oMath>
                  </m:oMathPara>
                </a14:m>
                <a:endParaRPr lang="en-US" sz="2000" dirty="0"/>
              </a:p>
            </p:txBody>
          </p:sp>
        </mc:Choice>
        <mc:Fallback xmlns="">
          <p:sp>
            <p:nvSpPr>
              <p:cNvPr id="24" name="Rectangle 23"/>
              <p:cNvSpPr>
                <a:spLocks noRot="1" noChangeAspect="1" noMove="1" noResize="1" noEditPoints="1" noAdjustHandles="1" noChangeArrowheads="1" noChangeShapeType="1" noTextEdit="1"/>
              </p:cNvSpPr>
              <p:nvPr/>
            </p:nvSpPr>
            <p:spPr>
              <a:xfrm>
                <a:off x="396738" y="3889493"/>
                <a:ext cx="934902" cy="400110"/>
              </a:xfrm>
              <a:prstGeom prst="rect">
                <a:avLst/>
              </a:prstGeom>
              <a:blipFill rotWithShape="1">
                <a:blip r:embed="rId4"/>
                <a:stretch>
                  <a:fillRect r="-7843" b="-16667"/>
                </a:stretch>
              </a:blipFill>
            </p:spPr>
            <p:txBody>
              <a:bodyPr/>
              <a:lstStyle/>
              <a:p>
                <a:r>
                  <a:rPr lang="en-US">
                    <a:noFill/>
                  </a:rPr>
                  <a:t> </a:t>
                </a:r>
              </a:p>
            </p:txBody>
          </p:sp>
        </mc:Fallback>
      </mc:AlternateContent>
      <p:sp>
        <p:nvSpPr>
          <p:cNvPr id="25" name="Isosceles Triangle 24"/>
          <p:cNvSpPr/>
          <p:nvPr/>
        </p:nvSpPr>
        <p:spPr bwMode="auto">
          <a:xfrm>
            <a:off x="1557621" y="582494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Isosceles Triangle 25"/>
          <p:cNvSpPr/>
          <p:nvPr/>
        </p:nvSpPr>
        <p:spPr bwMode="auto">
          <a:xfrm>
            <a:off x="1504132" y="234280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27" name="Elbow Connector 26"/>
          <p:cNvCxnSpPr>
            <a:stCxn id="26" idx="1"/>
            <a:endCxn id="25" idx="1"/>
          </p:cNvCxnSpPr>
          <p:nvPr/>
        </p:nvCxnSpPr>
        <p:spPr bwMode="auto">
          <a:xfrm rot="10800000" flipH="1" flipV="1">
            <a:off x="1535156" y="2396294"/>
            <a:ext cx="53489" cy="3482145"/>
          </a:xfrm>
          <a:prstGeom prst="bentConnector3">
            <a:avLst>
              <a:gd name="adj1" fmla="val -291520"/>
            </a:avLst>
          </a:prstGeom>
          <a:solidFill>
            <a:schemeClr val="accent1"/>
          </a:solidFill>
          <a:ln w="19050" cap="flat" cmpd="sng" algn="ctr">
            <a:solidFill>
              <a:srgbClr val="505050"/>
            </a:solidFill>
            <a:prstDash val="solid"/>
            <a:round/>
            <a:headEnd type="none" w="med" len="med"/>
            <a:tailEnd type="none" w="med" len="med"/>
          </a:ln>
          <a:effectLst/>
        </p:spPr>
      </p:cxnSp>
      <p:sp>
        <p:nvSpPr>
          <p:cNvPr id="32" name="Rectangle 31"/>
          <p:cNvSpPr/>
          <p:nvPr/>
        </p:nvSpPr>
        <p:spPr>
          <a:xfrm>
            <a:off x="4859338" y="4869160"/>
            <a:ext cx="4249737" cy="1615827"/>
          </a:xfrm>
          <a:prstGeom prst="rect">
            <a:avLst/>
          </a:prstGeom>
        </p:spPr>
        <p:txBody>
          <a:bodyPr wrap="square">
            <a:spAutoFit/>
          </a:bodyPr>
          <a:lstStyle/>
          <a:p>
            <a:r>
              <a:rPr lang="en-US" sz="1800" b="1" dirty="0">
                <a:latin typeface="+mn-lt"/>
              </a:rPr>
              <a:t>Three types </a:t>
            </a:r>
            <a:r>
              <a:rPr lang="en-US" sz="1800" dirty="0">
                <a:latin typeface="+mn-lt"/>
              </a:rPr>
              <a:t>of measurements were taken:</a:t>
            </a:r>
          </a:p>
          <a:p>
            <a:pPr marL="358775" indent="-179388">
              <a:buFont typeface="Arial" panose="020B0604020202020204" pitchFamily="34" charset="0"/>
              <a:buChar char="•"/>
            </a:pPr>
            <a:r>
              <a:rPr lang="en-US" sz="1800" dirty="0">
                <a:latin typeface="+mn-lt"/>
              </a:rPr>
              <a:t>Clad temperature (8 axial locations)</a:t>
            </a:r>
          </a:p>
          <a:p>
            <a:pPr marL="358775" indent="-179388">
              <a:buFont typeface="Arial" panose="020B0604020202020204" pitchFamily="34" charset="0"/>
              <a:buChar char="•"/>
            </a:pPr>
            <a:r>
              <a:rPr lang="en-US" sz="1800" dirty="0">
                <a:latin typeface="+mn-lt"/>
              </a:rPr>
              <a:t>Pressure drop (4 axial segments)</a:t>
            </a:r>
          </a:p>
          <a:p>
            <a:pPr marL="358775" indent="-179388">
              <a:buFont typeface="Arial" panose="020B0604020202020204" pitchFamily="34" charset="0"/>
              <a:buChar char="•"/>
            </a:pPr>
            <a:r>
              <a:rPr lang="en-US" sz="1800" dirty="0">
                <a:latin typeface="+mn-lt"/>
              </a:rPr>
              <a:t>Liquid carryover</a:t>
            </a:r>
          </a:p>
        </p:txBody>
      </p:sp>
      <p:pic>
        <p:nvPicPr>
          <p:cNvPr id="22" name="Picture 5" descr="C:\Users\wicaksono_d\Desktop\npic\test-sec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5495" y="2710038"/>
            <a:ext cx="2053843" cy="19442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4" name="Rectangle 33"/>
              <p:cNvSpPr/>
              <p:nvPr/>
            </p:nvSpPr>
            <p:spPr>
              <a:xfrm>
                <a:off x="4859338" y="2276872"/>
                <a:ext cx="4249737" cy="2377382"/>
              </a:xfrm>
              <a:prstGeom prst="rect">
                <a:avLst/>
              </a:prstGeom>
            </p:spPr>
            <p:txBody>
              <a:bodyPr wrap="square">
                <a:spAutoFit/>
              </a:bodyPr>
              <a:lstStyle/>
              <a:p>
                <a:pPr>
                  <a:spcAft>
                    <a:spcPts val="600"/>
                  </a:spcAft>
                </a:pPr>
                <a:r>
                  <a:rPr lang="en-US" sz="1800" dirty="0">
                    <a:latin typeface="+mn-lt"/>
                  </a:rPr>
                  <a:t>Main analyses are based on Test No. 216:</a:t>
                </a:r>
              </a:p>
              <a:p>
                <a:pPr marL="358775" indent="-179388">
                  <a:spcAft>
                    <a:spcPts val="600"/>
                  </a:spcAft>
                  <a:buFont typeface="Arial" panose="020B0604020202020204" pitchFamily="34" charset="0"/>
                  <a:buChar char="•"/>
                </a:pPr>
                <a14:m>
                  <m:oMath xmlns:m="http://schemas.openxmlformats.org/officeDocument/2006/math">
                    <m:sSub>
                      <m:sSubPr>
                        <m:ctrlPr>
                          <a:rPr lang="en-US" sz="1800" b="0" i="1" smtClean="0">
                            <a:latin typeface="Cambria Math"/>
                          </a:rPr>
                        </m:ctrlPr>
                      </m:sSubPr>
                      <m:e>
                        <m:r>
                          <a:rPr lang="en-US" sz="1800" b="0" i="1" smtClean="0">
                            <a:latin typeface="Cambria Math"/>
                          </a:rPr>
                          <m:t>𝑉</m:t>
                        </m:r>
                      </m:e>
                      <m:sub>
                        <m:r>
                          <m:rPr>
                            <m:sty m:val="p"/>
                          </m:rPr>
                          <a:rPr lang="en-US" sz="1800" b="0" i="0" smtClean="0">
                            <a:latin typeface="Cambria Math"/>
                          </a:rPr>
                          <m:t>inlet</m:t>
                        </m:r>
                      </m:sub>
                    </m:sSub>
                    <m:r>
                      <a:rPr lang="en-US" sz="1800" b="0" i="1" smtClean="0">
                        <a:latin typeface="Cambria Math"/>
                      </a:rPr>
                      <m:t>=3.8 </m:t>
                    </m:r>
                    <m:d>
                      <m:dPr>
                        <m:begChr m:val="["/>
                        <m:endChr m:val="]"/>
                        <m:ctrlPr>
                          <a:rPr lang="en-US" sz="1800" b="0" i="1" smtClean="0">
                            <a:latin typeface="Cambria Math"/>
                          </a:rPr>
                        </m:ctrlPr>
                      </m:dPr>
                      <m:e>
                        <m:r>
                          <m:rPr>
                            <m:sty m:val="p"/>
                          </m:rPr>
                          <a:rPr lang="en-US" sz="1800" b="0" i="0" smtClean="0">
                            <a:latin typeface="Cambria Math"/>
                          </a:rPr>
                          <m:t>cm</m:t>
                        </m:r>
                        <m:r>
                          <a:rPr lang="en-US" sz="1800" b="0" i="0" smtClean="0">
                            <a:latin typeface="Cambria Math"/>
                          </a:rPr>
                          <m:t>.</m:t>
                        </m:r>
                        <m:sSup>
                          <m:sSupPr>
                            <m:ctrlPr>
                              <a:rPr lang="en-US" sz="1800" b="0" i="1" smtClean="0">
                                <a:latin typeface="Cambria Math"/>
                              </a:rPr>
                            </m:ctrlPr>
                          </m:sSupPr>
                          <m:e>
                            <m:r>
                              <m:rPr>
                                <m:sty m:val="p"/>
                              </m:rPr>
                              <a:rPr lang="en-US" sz="1800" b="0" i="0" smtClean="0">
                                <a:latin typeface="Cambria Math"/>
                              </a:rPr>
                              <m:t>s</m:t>
                            </m:r>
                          </m:e>
                          <m:sup>
                            <m:r>
                              <a:rPr lang="en-US" sz="1800" b="0" i="0" smtClean="0">
                                <a:latin typeface="Cambria Math"/>
                              </a:rPr>
                              <m:t>−1</m:t>
                            </m:r>
                          </m:sup>
                        </m:sSup>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sSub>
                      <m:sSubPr>
                        <m:ctrlPr>
                          <a:rPr lang="en-US" sz="1800" b="0" i="1" smtClean="0">
                            <a:latin typeface="Cambria Math"/>
                          </a:rPr>
                        </m:ctrlPr>
                      </m:sSubPr>
                      <m:e>
                        <m:r>
                          <a:rPr lang="en-US" sz="1800" b="0" i="1" smtClean="0">
                            <a:latin typeface="Cambria Math"/>
                          </a:rPr>
                          <m:t>𝑃</m:t>
                        </m:r>
                      </m:e>
                      <m:sub>
                        <m:r>
                          <m:rPr>
                            <m:sty m:val="p"/>
                          </m:rPr>
                          <a:rPr lang="en-US" sz="1800" b="0" i="0" smtClean="0">
                            <a:latin typeface="Cambria Math"/>
                          </a:rPr>
                          <m:t>sys</m:t>
                        </m:r>
                      </m:sub>
                    </m:sSub>
                    <m:r>
                      <a:rPr lang="en-US" sz="1800" b="0" i="1" smtClean="0">
                        <a:latin typeface="Cambria Math"/>
                      </a:rPr>
                      <m:t>=4.1 </m:t>
                    </m:r>
                    <m:d>
                      <m:dPr>
                        <m:begChr m:val="["/>
                        <m:endChr m:val="]"/>
                        <m:ctrlPr>
                          <a:rPr lang="en-US" sz="1800" b="0" i="1" smtClean="0">
                            <a:latin typeface="Cambria Math"/>
                          </a:rPr>
                        </m:ctrlPr>
                      </m:dPr>
                      <m:e>
                        <m:r>
                          <m:rPr>
                            <m:sty m:val="p"/>
                          </m:rPr>
                          <a:rPr lang="en-US" sz="1800" b="0" i="0" smtClean="0">
                            <a:latin typeface="Cambria Math"/>
                          </a:rPr>
                          <m:t>bar</m:t>
                        </m:r>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sSub>
                      <m:sSubPr>
                        <m:ctrlPr>
                          <a:rPr lang="en-US" sz="1800" i="1">
                            <a:latin typeface="Cambria Math"/>
                          </a:rPr>
                        </m:ctrlPr>
                      </m:sSubPr>
                      <m:e>
                        <m:r>
                          <a:rPr lang="en-US" sz="1800" b="0" i="1" smtClean="0">
                            <a:latin typeface="Cambria Math"/>
                          </a:rPr>
                          <m:t>𝑇</m:t>
                        </m:r>
                      </m:e>
                      <m:sub>
                        <m:r>
                          <m:rPr>
                            <m:sty m:val="p"/>
                          </m:rPr>
                          <a:rPr lang="en-US" sz="1800">
                            <a:latin typeface="Cambria Math"/>
                          </a:rPr>
                          <m:t>inlet</m:t>
                        </m:r>
                      </m:sub>
                    </m:sSub>
                    <m:r>
                      <a:rPr lang="en-US" sz="1800" i="1">
                        <a:latin typeface="Cambria Math"/>
                      </a:rPr>
                      <m:t>=3</m:t>
                    </m:r>
                    <m:r>
                      <a:rPr lang="en-US" sz="1800" b="0" i="1" smtClean="0">
                        <a:latin typeface="Cambria Math"/>
                      </a:rPr>
                      <m:t>12</m:t>
                    </m:r>
                    <m:r>
                      <a:rPr lang="en-US" sz="1800" i="1">
                        <a:latin typeface="Cambria Math"/>
                      </a:rPr>
                      <m:t> </m:t>
                    </m:r>
                    <m:d>
                      <m:dPr>
                        <m:begChr m:val="["/>
                        <m:endChr m:val="]"/>
                        <m:ctrlPr>
                          <a:rPr lang="en-US" sz="1800" i="1">
                            <a:latin typeface="Cambria Math"/>
                          </a:rPr>
                        </m:ctrlPr>
                      </m:dPr>
                      <m:e>
                        <m:r>
                          <m:rPr>
                            <m:sty m:val="p"/>
                          </m:rPr>
                          <a:rPr lang="en-US" sz="1800" b="0" i="0" smtClean="0">
                            <a:latin typeface="Cambria Math"/>
                          </a:rPr>
                          <m:t>K</m:t>
                        </m:r>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r>
                      <m:rPr>
                        <m:sty m:val="p"/>
                      </m:rPr>
                      <a:rPr lang="en-US" sz="1800" b="0" i="0" smtClean="0">
                        <a:latin typeface="Cambria Math"/>
                      </a:rPr>
                      <m:t>Power</m:t>
                    </m:r>
                    <m:r>
                      <a:rPr lang="en-US" sz="1800" b="0" i="0" smtClean="0">
                        <a:latin typeface="Cambria Math"/>
                      </a:rPr>
                      <m:t>=120% </m:t>
                    </m:r>
                    <m:r>
                      <m:rPr>
                        <m:sty m:val="p"/>
                      </m:rPr>
                      <a:rPr lang="en-US" sz="1800" b="0" i="0" smtClean="0">
                        <a:latin typeface="Cambria Math"/>
                      </a:rPr>
                      <m:t>ANS</m:t>
                    </m:r>
                    <m:r>
                      <a:rPr lang="en-US" sz="1800" b="0" i="0" smtClean="0">
                        <a:latin typeface="Cambria Math"/>
                      </a:rPr>
                      <m:t> </m:t>
                    </m:r>
                    <m:r>
                      <m:rPr>
                        <m:sty m:val="p"/>
                      </m:rPr>
                      <a:rPr lang="en-US" sz="1800" b="0" i="0" smtClean="0">
                        <a:latin typeface="Cambria Math"/>
                      </a:rPr>
                      <m:t>Decay</m:t>
                    </m:r>
                    <m:r>
                      <a:rPr lang="en-US" sz="1800" b="0" i="0" smtClean="0">
                        <a:latin typeface="Cambria Math"/>
                      </a:rPr>
                      <m:t> </m:t>
                    </m:r>
                    <m:r>
                      <m:rPr>
                        <m:sty m:val="p"/>
                      </m:rPr>
                      <a:rPr lang="en-US" sz="1800" b="0" i="0" smtClean="0">
                        <a:latin typeface="Cambria Math"/>
                      </a:rPr>
                      <m:t>Curve</m:t>
                    </m:r>
                  </m:oMath>
                </a14:m>
                <a:endParaRPr lang="en-US" sz="1800" dirty="0">
                  <a:latin typeface="+mn-lt"/>
                </a:endParaRPr>
              </a:p>
            </p:txBody>
          </p:sp>
        </mc:Choice>
        <mc:Fallback xmlns="">
          <p:sp>
            <p:nvSpPr>
              <p:cNvPr id="34" name="Rectangle 33"/>
              <p:cNvSpPr>
                <a:spLocks noRot="1" noChangeAspect="1" noMove="1" noResize="1" noEditPoints="1" noAdjustHandles="1" noChangeArrowheads="1" noChangeShapeType="1" noTextEdit="1"/>
              </p:cNvSpPr>
              <p:nvPr/>
            </p:nvSpPr>
            <p:spPr>
              <a:xfrm>
                <a:off x="4859338" y="2276872"/>
                <a:ext cx="4249737" cy="2377382"/>
              </a:xfrm>
              <a:prstGeom prst="rect">
                <a:avLst/>
              </a:prstGeom>
              <a:blipFill rotWithShape="1">
                <a:blip r:embed="rId6"/>
                <a:stretch>
                  <a:fillRect l="-1148" t="-1285" b="-2314"/>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xmlns="" id="{1F237120-3548-410D-979C-0AB07FF3A4D4}"/>
              </a:ext>
            </a:extLst>
          </p:cNvPr>
          <p:cNvSpPr/>
          <p:nvPr/>
        </p:nvSpPr>
        <p:spPr bwMode="auto">
          <a:xfrm>
            <a:off x="827088" y="1483665"/>
            <a:ext cx="1440656" cy="646331"/>
          </a:xfrm>
          <a:prstGeom prst="rect">
            <a:avLst/>
          </a:prstGeom>
          <a:noFill/>
          <a:ln w="19050" cap="flat" cmpd="sng" algn="ctr">
            <a:solidFill>
              <a:srgbClr val="50505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x-none" sz="2400" b="0" i="0" u="none" strike="noStrike" cap="none" normalizeH="0" baseline="0">
              <a:ln>
                <a:noFill/>
              </a:ln>
              <a:solidFill>
                <a:schemeClr val="tx1"/>
              </a:solidFill>
              <a:effectLst/>
              <a:latin typeface="Times" charset="0"/>
            </a:endParaRPr>
          </a:p>
        </p:txBody>
      </p:sp>
      <p:sp>
        <p:nvSpPr>
          <p:cNvPr id="16" name="Rectangle 15">
            <a:extLst>
              <a:ext uri="{FF2B5EF4-FFF2-40B4-BE49-F238E27FC236}">
                <a16:creationId xmlns:a16="http://schemas.microsoft.com/office/drawing/2014/main" xmlns="" id="{E4D526D3-45D2-49B8-B3DE-12900B567C45}"/>
              </a:ext>
            </a:extLst>
          </p:cNvPr>
          <p:cNvSpPr/>
          <p:nvPr/>
        </p:nvSpPr>
        <p:spPr bwMode="auto">
          <a:xfrm>
            <a:off x="5048786" y="6093296"/>
            <a:ext cx="1899477" cy="391691"/>
          </a:xfrm>
          <a:prstGeom prst="rect">
            <a:avLst/>
          </a:prstGeom>
          <a:noFill/>
          <a:ln w="19050" cap="flat" cmpd="sng" algn="ctr">
            <a:solidFill>
              <a:srgbClr val="50505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x-none"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15120226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Scope of Research:</a:t>
            </a:r>
            <a:br>
              <a:rPr lang="en-US" dirty="0"/>
            </a:br>
            <a:r>
              <a:rPr lang="en-US" dirty="0"/>
              <a:t>TRACE Model of FEBA SETF</a:t>
            </a:r>
          </a:p>
        </p:txBody>
      </p:sp>
      <p:grpSp>
        <p:nvGrpSpPr>
          <p:cNvPr id="2" name="Group 1"/>
          <p:cNvGrpSpPr/>
          <p:nvPr/>
        </p:nvGrpSpPr>
        <p:grpSpPr>
          <a:xfrm>
            <a:off x="683568" y="1412776"/>
            <a:ext cx="3825056" cy="5215607"/>
            <a:chOff x="827584" y="1412776"/>
            <a:chExt cx="3825056" cy="5215607"/>
          </a:xfrm>
        </p:grpSpPr>
        <p:pic>
          <p:nvPicPr>
            <p:cNvPr id="4098" name="Picture 2" descr="W:\project\stars\workspace\RND\SB-RND-ACT-006-13\WD41\projects\temp\wd41-all\wd41-defense\figures\figures\febaNodaliz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418853"/>
              <a:ext cx="1617827" cy="52095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55776" y="5083497"/>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Powered Heater Rods</a:t>
              </a:r>
            </a:p>
          </p:txBody>
        </p:sp>
        <p:sp>
          <p:nvSpPr>
            <p:cNvPr id="11" name="TextBox 10"/>
            <p:cNvSpPr txBox="1"/>
            <p:nvPr/>
          </p:nvSpPr>
          <p:spPr>
            <a:xfrm>
              <a:off x="2555776" y="5489180"/>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Housing/Enclosure</a:t>
              </a:r>
            </a:p>
          </p:txBody>
        </p:sp>
        <p:sp>
          <p:nvSpPr>
            <p:cNvPr id="12" name="TextBox 11"/>
            <p:cNvSpPr txBox="1"/>
            <p:nvPr/>
          </p:nvSpPr>
          <p:spPr>
            <a:xfrm>
              <a:off x="2555776" y="5875684"/>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Spacer grid</a:t>
              </a:r>
            </a:p>
          </p:txBody>
        </p:sp>
        <p:sp>
          <p:nvSpPr>
            <p:cNvPr id="13" name="TextBox 12"/>
            <p:cNvSpPr txBox="1"/>
            <p:nvPr/>
          </p:nvSpPr>
          <p:spPr>
            <a:xfrm>
              <a:off x="1763688" y="6340350"/>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Inlet flow</a:t>
              </a:r>
            </a:p>
          </p:txBody>
        </p:sp>
        <p:sp>
          <p:nvSpPr>
            <p:cNvPr id="14" name="TextBox 13"/>
            <p:cNvSpPr txBox="1"/>
            <p:nvPr/>
          </p:nvSpPr>
          <p:spPr>
            <a:xfrm>
              <a:off x="1763688" y="1987153"/>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Upper plenum</a:t>
              </a:r>
            </a:p>
          </p:txBody>
        </p:sp>
        <p:sp>
          <p:nvSpPr>
            <p:cNvPr id="15" name="TextBox 14"/>
            <p:cNvSpPr txBox="1"/>
            <p:nvPr/>
          </p:nvSpPr>
          <p:spPr>
            <a:xfrm>
              <a:off x="1763688" y="1412776"/>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Backpressure</a:t>
              </a:r>
            </a:p>
          </p:txBody>
        </p:sp>
      </p:grpSp>
      <mc:AlternateContent xmlns:mc="http://schemas.openxmlformats.org/markup-compatibility/2006" xmlns:a14="http://schemas.microsoft.com/office/drawing/2010/main">
        <mc:Choice Requires="a14">
          <p:sp>
            <p:nvSpPr>
              <p:cNvPr id="16" name="TextBox 15"/>
              <p:cNvSpPr txBox="1"/>
              <p:nvPr/>
            </p:nvSpPr>
            <p:spPr>
              <a:xfrm>
                <a:off x="4769130" y="1844824"/>
                <a:ext cx="4339945" cy="3058466"/>
              </a:xfrm>
              <a:prstGeom prst="rect">
                <a:avLst/>
              </a:prstGeom>
              <a:noFill/>
            </p:spPr>
            <p:txBody>
              <a:bodyPr wrap="square" rtlCol="0">
                <a:spAutoFit/>
              </a:bodyPr>
              <a:lstStyle/>
              <a:p>
                <a:pPr marL="266700" lvl="1" indent="-180975">
                  <a:buFont typeface="Arial" panose="020B0604020202020204" pitchFamily="34" charset="0"/>
                  <a:buChar char="•"/>
                </a:pPr>
                <a:r>
                  <a:rPr lang="en-US" sz="1800" b="1" dirty="0">
                    <a:latin typeface="+mn-lt"/>
                  </a:rPr>
                  <a:t>(4)</a:t>
                </a:r>
                <a:r>
                  <a:rPr lang="en-US" sz="1800" dirty="0">
                    <a:latin typeface="+mn-lt"/>
                  </a:rPr>
                  <a:t> Experimental boundary conditions (</a:t>
                </a:r>
                <a14:m>
                  <m:oMath xmlns:m="http://schemas.openxmlformats.org/officeDocument/2006/math">
                    <m:sSub>
                      <m:sSubPr>
                        <m:ctrlPr>
                          <a:rPr lang="en-US" sz="1800" b="0" i="1" dirty="0" smtClean="0">
                            <a:latin typeface="Cambria Math"/>
                          </a:rPr>
                        </m:ctrlPr>
                      </m:sSubPr>
                      <m:e>
                        <m:r>
                          <a:rPr lang="en-US" sz="1800" b="0" i="1" dirty="0" smtClean="0">
                            <a:latin typeface="Cambria Math"/>
                          </a:rPr>
                          <m:t>𝑃</m:t>
                        </m:r>
                      </m:e>
                      <m:sub>
                        <m:r>
                          <m:rPr>
                            <m:sty m:val="p"/>
                          </m:rPr>
                          <a:rPr lang="en-US" sz="1800" b="0" i="0" dirty="0" smtClean="0">
                            <a:latin typeface="Cambria Math"/>
                          </a:rPr>
                          <m:t>sys</m:t>
                        </m:r>
                      </m:sub>
                    </m:sSub>
                  </m:oMath>
                </a14:m>
                <a:r>
                  <a:rPr lang="en-US" sz="1800" dirty="0">
                    <a:latin typeface="+mn-lt"/>
                  </a:rPr>
                  <a:t>, </a:t>
                </a:r>
                <a14:m>
                  <m:oMath xmlns:m="http://schemas.openxmlformats.org/officeDocument/2006/math">
                    <m:sSub>
                      <m:sSubPr>
                        <m:ctrlPr>
                          <a:rPr lang="en-US" sz="1800" b="0" i="1" dirty="0" smtClean="0">
                            <a:latin typeface="Cambria Math"/>
                          </a:rPr>
                        </m:ctrlPr>
                      </m:sSubPr>
                      <m:e>
                        <m:r>
                          <a:rPr lang="en-US" sz="1800" b="0" i="1" dirty="0" smtClean="0">
                            <a:latin typeface="Cambria Math"/>
                          </a:rPr>
                          <m:t>𝑉</m:t>
                        </m:r>
                      </m:e>
                      <m:sub>
                        <m:r>
                          <m:rPr>
                            <m:sty m:val="p"/>
                          </m:rPr>
                          <a:rPr lang="en-US" sz="1800" b="0" i="0" dirty="0" smtClean="0">
                            <a:latin typeface="Cambria Math"/>
                          </a:rPr>
                          <m:t>inlet</m:t>
                        </m:r>
                      </m:sub>
                    </m:sSub>
                  </m:oMath>
                </a14:m>
                <a:r>
                  <a:rPr lang="en-US" sz="1800" dirty="0">
                    <a:latin typeface="+mn-lt"/>
                  </a:rPr>
                  <a:t>, etc.)</a:t>
                </a:r>
              </a:p>
              <a:p>
                <a:pPr marL="266700" lvl="1" indent="-180975">
                  <a:buFont typeface="Arial" panose="020B0604020202020204" pitchFamily="34" charset="0"/>
                  <a:buChar char="•"/>
                </a:pPr>
                <a:r>
                  <a:rPr lang="en-US" sz="1800" b="1" dirty="0">
                    <a:latin typeface="+mn-lt"/>
                  </a:rPr>
                  <a:t>(9)</a:t>
                </a:r>
                <a:r>
                  <a:rPr lang="en-US" sz="1800" dirty="0">
                    <a:latin typeface="+mn-lt"/>
                  </a:rPr>
                  <a:t> Material properties (</a:t>
                </a:r>
                <a14:m>
                  <m:oMath xmlns:m="http://schemas.openxmlformats.org/officeDocument/2006/math">
                    <m:r>
                      <a:rPr lang="en-US" sz="1800" b="0" i="1" dirty="0" smtClean="0">
                        <a:latin typeface="Cambria Math"/>
                      </a:rPr>
                      <m:t>𝑘</m:t>
                    </m:r>
                    <m:r>
                      <a:rPr lang="en-US" sz="1800" b="0" i="1" dirty="0" smtClean="0">
                        <a:latin typeface="Cambria Math"/>
                      </a:rPr>
                      <m:t>,</m:t>
                    </m:r>
                    <m:sSub>
                      <m:sSubPr>
                        <m:ctrlPr>
                          <a:rPr lang="en-US" sz="1800" b="0" i="1" dirty="0" smtClean="0">
                            <a:latin typeface="Cambria Math"/>
                          </a:rPr>
                        </m:ctrlPr>
                      </m:sSubPr>
                      <m:e>
                        <m:r>
                          <a:rPr lang="en-US" sz="1800" b="0" i="1" dirty="0" smtClean="0">
                            <a:latin typeface="Cambria Math"/>
                          </a:rPr>
                          <m:t>𝐶</m:t>
                        </m:r>
                      </m:e>
                      <m:sub>
                        <m:r>
                          <a:rPr lang="en-US" sz="1800" b="0" i="1" dirty="0" smtClean="0">
                            <a:latin typeface="Cambria Math"/>
                          </a:rPr>
                          <m:t>𝑝</m:t>
                        </m:r>
                      </m:sub>
                    </m:sSub>
                    <m:r>
                      <a:rPr lang="en-US" sz="1800" b="0" i="1" dirty="0" smtClean="0">
                        <a:latin typeface="Cambria Math"/>
                      </a:rPr>
                      <m:t>, </m:t>
                    </m:r>
                  </m:oMath>
                </a14:m>
                <a:r>
                  <a:rPr lang="en-US" sz="1800" dirty="0">
                    <a:latin typeface="+mn-lt"/>
                  </a:rPr>
                  <a:t>etc.)</a:t>
                </a:r>
              </a:p>
              <a:p>
                <a:pPr marL="266700" lvl="1" indent="-180975">
                  <a:buFont typeface="Arial" panose="020B0604020202020204" pitchFamily="34" charset="0"/>
                  <a:buChar char="•"/>
                </a:pPr>
                <a:r>
                  <a:rPr lang="en-US" sz="1800" b="1" dirty="0">
                    <a:latin typeface="+mn-lt"/>
                  </a:rPr>
                  <a:t>(2)</a:t>
                </a:r>
                <a:r>
                  <a:rPr lang="en-US" sz="1800" dirty="0">
                    <a:latin typeface="+mn-lt"/>
                  </a:rPr>
                  <a:t> Spacer grid model (</a:t>
                </a:r>
                <a14:m>
                  <m:oMath xmlns:m="http://schemas.openxmlformats.org/officeDocument/2006/math">
                    <m:r>
                      <m:rPr>
                        <m:sty m:val="p"/>
                      </m:rPr>
                      <a:rPr lang="en-US" sz="1800" i="0" dirty="0" smtClean="0">
                        <a:latin typeface="Cambria Math"/>
                      </a:rPr>
                      <m:t>HT</m:t>
                    </m:r>
                    <m:sSub>
                      <m:sSubPr>
                        <m:ctrlPr>
                          <a:rPr lang="en-US" sz="1800" b="0" i="1" dirty="0" smtClean="0">
                            <a:latin typeface="Cambria Math"/>
                          </a:rPr>
                        </m:ctrlPr>
                      </m:sSubPr>
                      <m:e>
                        <m:r>
                          <m:rPr>
                            <m:sty m:val="p"/>
                          </m:rPr>
                          <a:rPr lang="en-US" sz="1800" i="0" dirty="0" smtClean="0">
                            <a:latin typeface="Cambria Math"/>
                          </a:rPr>
                          <m:t>C</m:t>
                        </m:r>
                      </m:e>
                      <m:sub>
                        <m:r>
                          <m:rPr>
                            <m:sty m:val="p"/>
                          </m:rPr>
                          <a:rPr lang="en-US" sz="1800" b="0" i="0" dirty="0" smtClean="0">
                            <a:latin typeface="Cambria Math"/>
                          </a:rPr>
                          <m:t>enh</m:t>
                        </m:r>
                        <m:r>
                          <a:rPr lang="en-US" sz="1800" b="0" i="0" dirty="0" smtClean="0">
                            <a:latin typeface="Cambria Math"/>
                          </a:rPr>
                          <m:t>.</m:t>
                        </m:r>
                      </m:sub>
                    </m:sSub>
                    <m:r>
                      <a:rPr lang="en-US" sz="1800" b="0" i="1" dirty="0" smtClean="0">
                        <a:latin typeface="Cambria Math"/>
                      </a:rPr>
                      <m:t>,</m:t>
                    </m:r>
                    <m:r>
                      <m:rPr>
                        <m:sty m:val="p"/>
                      </m:rPr>
                      <a:rPr lang="en-US" sz="1800" b="0" i="0" dirty="0" smtClean="0">
                        <a:latin typeface="Cambria Math"/>
                      </a:rPr>
                      <m:t>Δ</m:t>
                    </m:r>
                    <m:r>
                      <a:rPr lang="en-US" sz="1800" b="0" i="1" dirty="0" smtClean="0">
                        <a:latin typeface="Cambria Math"/>
                      </a:rPr>
                      <m:t>𝑃</m:t>
                    </m:r>
                  </m:oMath>
                </a14:m>
                <a:r>
                  <a:rPr lang="en-US" sz="1800" dirty="0">
                    <a:latin typeface="+mn-lt"/>
                  </a:rPr>
                  <a:t>)</a:t>
                </a:r>
              </a:p>
              <a:p>
                <a:pPr marL="266700" lvl="1" indent="-180975">
                  <a:buFont typeface="Arial" panose="020B0604020202020204" pitchFamily="34" charset="0"/>
                  <a:buChar char="•"/>
                </a:pPr>
                <a:r>
                  <a:rPr lang="en-US" sz="1800" b="1" dirty="0">
                    <a:latin typeface="+mn-lt"/>
                  </a:rPr>
                  <a:t>(10)</a:t>
                </a:r>
                <a:r>
                  <a:rPr lang="en-US" sz="1800" dirty="0">
                    <a:latin typeface="+mn-lt"/>
                  </a:rPr>
                  <a:t> Post-CHF closure relations (IAFB wall </a:t>
                </a:r>
                <a14:m>
                  <m:oMath xmlns:m="http://schemas.openxmlformats.org/officeDocument/2006/math">
                    <m:r>
                      <m:rPr>
                        <m:sty m:val="p"/>
                      </m:rPr>
                      <a:rPr lang="en-US" sz="1800" i="0" dirty="0" smtClean="0">
                        <a:latin typeface="Cambria Math"/>
                      </a:rPr>
                      <m:t>HTC</m:t>
                    </m:r>
                  </m:oMath>
                </a14:m>
                <a:r>
                  <a:rPr lang="en-US" sz="1800" dirty="0">
                    <a:latin typeface="+mn-lt"/>
                  </a:rPr>
                  <a:t>, DFFB interfacial drag, etc.)</a:t>
                </a:r>
              </a:p>
              <a:p>
                <a:pPr marL="266700" lvl="1" indent="-180975">
                  <a:buFont typeface="Arial" panose="020B0604020202020204" pitchFamily="34" charset="0"/>
                  <a:buChar char="•"/>
                </a:pPr>
                <a:r>
                  <a:rPr lang="en-US" sz="1800" b="1" dirty="0">
                    <a:latin typeface="+mn-lt"/>
                  </a:rPr>
                  <a:t>(1)</a:t>
                </a:r>
                <a:r>
                  <a:rPr lang="en-US" sz="1800" dirty="0">
                    <a:latin typeface="+mn-lt"/>
                  </a:rPr>
                  <a:t> Quench temperature </a:t>
                </a:r>
              </a:p>
              <a:p>
                <a:pPr marL="266700" lvl="1" indent="-180975">
                  <a:buFont typeface="Arial" panose="020B0604020202020204" pitchFamily="34" charset="0"/>
                  <a:buChar char="•"/>
                </a:pPr>
                <a:r>
                  <a:rPr lang="en-US" sz="1800" b="1" dirty="0">
                    <a:latin typeface="+mn-lt"/>
                  </a:rPr>
                  <a:t>(1)</a:t>
                </a:r>
                <a:r>
                  <a:rPr lang="en-US" sz="1800" dirty="0">
                    <a:latin typeface="+mn-lt"/>
                  </a:rPr>
                  <a:t> Transition boiling </a:t>
                </a:r>
                <a14:m>
                  <m:oMath xmlns:m="http://schemas.openxmlformats.org/officeDocument/2006/math">
                    <m:r>
                      <m:rPr>
                        <m:sty m:val="p"/>
                      </m:rPr>
                      <a:rPr lang="en-US" sz="1800" i="0" dirty="0" smtClean="0">
                        <a:latin typeface="Cambria Math"/>
                      </a:rPr>
                      <m:t>HTC</m:t>
                    </m:r>
                  </m:oMath>
                </a14:m>
                <a:endParaRPr lang="en-US" sz="1800" dirty="0">
                  <a:latin typeface="+mn-lt"/>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769130" y="1844824"/>
                <a:ext cx="4339945" cy="3058466"/>
              </a:xfrm>
              <a:prstGeom prst="rect">
                <a:avLst/>
              </a:prstGeom>
              <a:blipFill rotWithShape="1">
                <a:blip r:embed="rId4"/>
                <a:stretch>
                  <a:fillRect t="-998" r="-702" b="-2395"/>
                </a:stretch>
              </a:blipFill>
            </p:spPr>
            <p:txBody>
              <a:bodyPr/>
              <a:lstStyle/>
              <a:p>
                <a:r>
                  <a:rPr lang="en-US">
                    <a:noFill/>
                  </a:rPr>
                  <a:t> </a:t>
                </a:r>
              </a:p>
            </p:txBody>
          </p:sp>
        </mc:Fallback>
      </mc:AlternateContent>
      <p:sp>
        <p:nvSpPr>
          <p:cNvPr id="9" name="Left Brace 8"/>
          <p:cNvSpPr/>
          <p:nvPr/>
        </p:nvSpPr>
        <p:spPr bwMode="auto">
          <a:xfrm>
            <a:off x="4679431" y="1989262"/>
            <a:ext cx="187396" cy="935608"/>
          </a:xfrm>
          <a:prstGeom prst="leftBrace">
            <a:avLst/>
          </a:prstGeom>
          <a:noFill/>
          <a:ln>
            <a:solidFill>
              <a:srgbClr val="505050"/>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Left Brace 17"/>
          <p:cNvSpPr/>
          <p:nvPr/>
        </p:nvSpPr>
        <p:spPr bwMode="auto">
          <a:xfrm>
            <a:off x="4679433" y="3069308"/>
            <a:ext cx="187394" cy="1833982"/>
          </a:xfrm>
          <a:prstGeom prst="leftBrace">
            <a:avLst/>
          </a:prstGeom>
          <a:noFill/>
          <a:ln>
            <a:solidFill>
              <a:srgbClr val="505050"/>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19" name="TextBox 18"/>
              <p:cNvSpPr txBox="1"/>
              <p:nvPr/>
            </p:nvSpPr>
            <p:spPr>
              <a:xfrm>
                <a:off x="3188551" y="3680372"/>
                <a:ext cx="1474889" cy="629518"/>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Model</a:t>
                </a:r>
              </a:p>
              <a:p>
                <a:pPr>
                  <a:lnSpc>
                    <a:spcPct val="110000"/>
                  </a:lnSpc>
                  <a:spcBef>
                    <a:spcPts val="0"/>
                  </a:spcBef>
                </a:pPr>
                <a:r>
                  <a:rPr lang="en-US" sz="1800" kern="1000" spc="30" dirty="0">
                    <a:solidFill>
                      <a:srgbClr val="505050"/>
                    </a:solidFill>
                    <a:latin typeface="+mn-lt"/>
                    <a:cs typeface="Franklin Gothic Book"/>
                  </a:rPr>
                  <a:t>parameters </a:t>
                </a:r>
                <a14:m>
                  <m:oMath xmlns:m="http://schemas.openxmlformats.org/officeDocument/2006/math">
                    <m:sSub>
                      <m:sSubPr>
                        <m:ctrlPr>
                          <a:rPr lang="en-US" sz="1800" b="1" i="1" smtClean="0">
                            <a:solidFill>
                              <a:srgbClr val="505050"/>
                            </a:solidFill>
                            <a:latin typeface="Cambria Math"/>
                          </a:rPr>
                        </m:ctrlPr>
                      </m:sSubPr>
                      <m:e>
                        <m:r>
                          <a:rPr lang="en-US" sz="1800" b="1" i="1">
                            <a:solidFill>
                              <a:srgbClr val="505050"/>
                            </a:solidFill>
                            <a:latin typeface="Cambria Math"/>
                          </a:rPr>
                          <m:t>𝒙</m:t>
                        </m:r>
                      </m:e>
                      <m:sub>
                        <m:r>
                          <a:rPr lang="en-US" sz="1800" b="1" i="1" smtClean="0">
                            <a:solidFill>
                              <a:srgbClr val="505050"/>
                            </a:solidFill>
                            <a:latin typeface="Cambria Math"/>
                          </a:rPr>
                          <m:t>𝒎</m:t>
                        </m:r>
                      </m:sub>
                    </m:sSub>
                  </m:oMath>
                </a14:m>
                <a:endParaRPr lang="en-US" sz="1800" kern="1000" spc="30" dirty="0">
                  <a:solidFill>
                    <a:srgbClr val="505050"/>
                  </a:solidFill>
                  <a:latin typeface="+mn-lt"/>
                  <a:cs typeface="Franklin Gothic Book"/>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188551" y="3680372"/>
                <a:ext cx="1474889" cy="629518"/>
              </a:xfrm>
              <a:prstGeom prst="rect">
                <a:avLst/>
              </a:prstGeom>
              <a:blipFill>
                <a:blip r:embed="rId5"/>
                <a:stretch>
                  <a:fillRect l="-9504" t="-10680" r="-1653" b="-1650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188551" y="2204269"/>
                <a:ext cx="1474889" cy="595876"/>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Controllable</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inputs </a:t>
                </a:r>
                <a14:m>
                  <m:oMath xmlns:m="http://schemas.openxmlformats.org/officeDocument/2006/math">
                    <m:sSub>
                      <m:sSubPr>
                        <m:ctrlPr>
                          <a:rPr lang="en-US" sz="1800" b="1" i="1" smtClean="0">
                            <a:solidFill>
                              <a:srgbClr val="505050"/>
                            </a:solidFill>
                            <a:latin typeface="Cambria Math"/>
                          </a:rPr>
                        </m:ctrlPr>
                      </m:sSubPr>
                      <m:e>
                        <m:r>
                          <a:rPr lang="en-US" sz="1800" b="1" i="1">
                            <a:solidFill>
                              <a:srgbClr val="505050"/>
                            </a:solidFill>
                            <a:latin typeface="Cambria Math"/>
                          </a:rPr>
                          <m:t>𝒙</m:t>
                        </m:r>
                      </m:e>
                      <m:sub>
                        <m:r>
                          <a:rPr lang="en-US" sz="1800" b="1" i="1">
                            <a:solidFill>
                              <a:srgbClr val="505050"/>
                            </a:solidFill>
                            <a:latin typeface="Cambria Math"/>
                          </a:rPr>
                          <m:t>𝒄</m:t>
                        </m:r>
                      </m:sub>
                    </m:sSub>
                  </m:oMath>
                </a14:m>
                <a:endParaRPr lang="en-US" sz="1800" kern="1000" spc="30" dirty="0">
                  <a:solidFill>
                    <a:srgbClr val="505050"/>
                  </a:solidFill>
                  <a:latin typeface="+mn-lt"/>
                  <a:cs typeface="Franklin Gothic Book"/>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3188551" y="2204269"/>
                <a:ext cx="1474889" cy="595876"/>
              </a:xfrm>
              <a:prstGeom prst="rect">
                <a:avLst/>
              </a:prstGeom>
              <a:blipFill>
                <a:blip r:embed="rId6"/>
                <a:stretch>
                  <a:fillRect l="-9504" t="-11340" b="-23711"/>
                </a:stretch>
              </a:blipFill>
            </p:spPr>
            <p:txBody>
              <a:bodyPr/>
              <a:lstStyle/>
              <a:p>
                <a:r>
                  <a:rPr lang="en-VI">
                    <a:noFill/>
                  </a:rPr>
                  <a:t> </a:t>
                </a:r>
              </a:p>
            </p:txBody>
          </p:sp>
        </mc:Fallback>
      </mc:AlternateContent>
      <p:sp>
        <p:nvSpPr>
          <p:cNvPr id="17" name="Rectangle 16"/>
          <p:cNvSpPr/>
          <p:nvPr/>
        </p:nvSpPr>
        <p:spPr>
          <a:xfrm>
            <a:off x="3851920" y="1418853"/>
            <a:ext cx="5257155" cy="400110"/>
          </a:xfrm>
          <a:prstGeom prst="rect">
            <a:avLst/>
          </a:prstGeom>
        </p:spPr>
        <p:txBody>
          <a:bodyPr wrap="square">
            <a:spAutoFit/>
          </a:bodyPr>
          <a:lstStyle/>
          <a:p>
            <a:pPr>
              <a:spcAft>
                <a:spcPts val="600"/>
              </a:spcAft>
            </a:pPr>
            <a:r>
              <a:rPr lang="en-US" sz="2000" b="1" dirty="0">
                <a:latin typeface="+mn-lt"/>
              </a:rPr>
              <a:t>27</a:t>
            </a:r>
            <a:r>
              <a:rPr lang="en-US" sz="2000" dirty="0">
                <a:latin typeface="+mn-lt"/>
              </a:rPr>
              <a:t> Parameters are required to specify the model:</a:t>
            </a:r>
          </a:p>
        </p:txBody>
      </p:sp>
      <p:sp>
        <p:nvSpPr>
          <p:cNvPr id="4" name="Rectangle 3"/>
          <p:cNvSpPr/>
          <p:nvPr/>
        </p:nvSpPr>
        <p:spPr>
          <a:xfrm>
            <a:off x="5003799" y="5171531"/>
            <a:ext cx="3816351" cy="646331"/>
          </a:xfrm>
          <a:prstGeom prst="rect">
            <a:avLst/>
          </a:prstGeom>
        </p:spPr>
        <p:txBody>
          <a:bodyPr wrap="square">
            <a:spAutoFit/>
          </a:bodyPr>
          <a:lstStyle/>
          <a:p>
            <a:r>
              <a:rPr lang="en-US" sz="1800" dirty="0">
                <a:latin typeface="+mn-lt"/>
              </a:rPr>
              <a:t>With flat independent uncertainties, </a:t>
            </a:r>
            <a:br>
              <a:rPr lang="en-US" sz="1800" dirty="0">
                <a:latin typeface="+mn-lt"/>
              </a:rPr>
            </a:br>
            <a:r>
              <a:rPr lang="en-US" sz="1800" dirty="0">
                <a:latin typeface="+mn-lt"/>
              </a:rPr>
              <a:t>either in linear or log scales</a:t>
            </a:r>
          </a:p>
        </p:txBody>
      </p:sp>
    </p:spTree>
    <p:extLst>
      <p:ext uri="{BB962C8B-B14F-4D97-AF65-F5344CB8AC3E}">
        <p14:creationId xmlns:p14="http://schemas.microsoft.com/office/powerpoint/2010/main" val="2579760683"/>
      </p:ext>
    </p:extLst>
  </p:cSld>
  <p:clrMapOvr>
    <a:masterClrMapping/>
  </p:clrMapOvr>
  <p:transition spd="med"/>
</p:sld>
</file>

<file path=ppt/theme/theme1.xml><?xml version="1.0" encoding="utf-8"?>
<a:theme xmlns:a="http://schemas.openxmlformats.org/drawingml/2006/main" name="STARS_PowerPoint">
  <a:themeElements>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fontScheme name="Georgia/Calibri">
      <a:majorFont>
        <a:latin typeface="Georgia"/>
        <a:ea typeface="ヒラギノ角ゴ Pro W3"/>
        <a:cs typeface="ヒラギノ角ゴ Pro W3"/>
      </a:majorFont>
      <a:minorFont>
        <a:latin typeface="Calibri"/>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CH" sz="2400" b="0" i="0" u="none" strike="noStrike" cap="none" normalizeH="0" baseline="0">
            <a:ln>
              <a:noFill/>
            </a:ln>
            <a:solidFill>
              <a:schemeClr val="tx1"/>
            </a:solidFill>
            <a:effectLst/>
            <a:latin typeface="Times" charset="0"/>
          </a:defRPr>
        </a:defPPr>
      </a:lstStyle>
    </a:lnDef>
    <a:txDef>
      <a:spPr>
        <a:noFill/>
      </a:spPr>
      <a:bodyPr wrap="square" lIns="0" tIns="0" rIns="0" bIns="0" rtlCol="0">
        <a:noAutofit/>
      </a:bodyPr>
      <a:lstStyle>
        <a:defPPr>
          <a:lnSpc>
            <a:spcPct val="110000"/>
          </a:lnSpc>
          <a:spcBef>
            <a:spcPts val="0"/>
          </a:spcBef>
          <a:defRPr sz="1800" kern="1000" spc="30" dirty="0" err="1" smtClean="0">
            <a:latin typeface="+mn-lt"/>
            <a:cs typeface="Franklin Gothic Book"/>
          </a:defRPr>
        </a:defPPr>
      </a:lstStyle>
    </a:txDef>
  </a:objectDefaults>
  <a:extraClrSchemeLst>
    <a:extraClrScheme>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clrMap bg1="lt1" tx1="dk1" bg2="lt2" tx2="dk2" accent1="accent1" accent2="accent2" accent3="accent3" accent4="accent4" accent5="accent5" accent6="accent6" hlink="hlink" folHlink="folHlink"/>
    </a:extraClrScheme>
  </a:extraClrSchemeLst>
  <a:custClrLst>
    <a:custClr name="Grau 100%">
      <a:srgbClr val="505050"/>
    </a:custClr>
    <a:custClr name="Gelb 100%">
      <a:srgbClr val="FDCA00"/>
    </a:custClr>
    <a:custClr name="Orange 100%">
      <a:srgbClr val="EB5B00"/>
    </a:custClr>
    <a:custClr name="Rot 100%">
      <a:srgbClr val="C50006"/>
    </a:custClr>
    <a:custClr name="Braun 100%">
      <a:srgbClr val="85543A"/>
    </a:custClr>
    <a:custClr name="Olivgrün 100%">
      <a:srgbClr val="8F7111"/>
    </a:custClr>
    <a:custClr name="Hellgrün 100%">
      <a:srgbClr val="82911A"/>
    </a:custClr>
    <a:custClr name="Grün 100%">
      <a:srgbClr val="197418"/>
    </a:custClr>
    <a:custClr name="Violet 100%">
      <a:srgbClr val="7C204E"/>
    </a:custClr>
    <a:custClr name="Blau 100%">
      <a:srgbClr val="003B6E"/>
    </a:custClr>
    <a:custClr name="Grau 80%">
      <a:srgbClr val="686868"/>
    </a:custClr>
    <a:custClr name="Gelb 80%">
      <a:srgbClr val="FED43E"/>
    </a:custClr>
    <a:custClr name="Orange 80%">
      <a:srgbClr val="EE7B34"/>
    </a:custClr>
    <a:custClr name="Rot 80%">
      <a:srgbClr val="D04729"/>
    </a:custClr>
    <a:custClr name="Braun 80%">
      <a:srgbClr val="9A7059"/>
    </a:custClr>
    <a:custClr name="Olivgrün 80%">
      <a:srgbClr val="A48841"/>
    </a:custClr>
    <a:custClr name="Hellgrün 80%">
      <a:srgbClr val="9BA34C"/>
    </a:custClr>
    <a:custClr name="Grün 80%">
      <a:srgbClr val="518A42"/>
    </a:custClr>
    <a:custClr name="Violet 80%">
      <a:srgbClr val="914967"/>
    </a:custClr>
    <a:custClr name="Blau 80%">
      <a:srgbClr val="405583"/>
    </a:custClr>
    <a:custClr name="Grau 60%">
      <a:srgbClr val="969696"/>
    </a:custClr>
    <a:custClr name="Gelb 60%">
      <a:srgbClr val="FEDE74"/>
    </a:custClr>
    <a:custClr name="Orange 60%">
      <a:srgbClr val="F29E62"/>
    </a:custClr>
    <a:custClr name="Rot 60%">
      <a:srgbClr val="DA7252"/>
    </a:custClr>
    <a:custClr name="Braun 60%">
      <a:srgbClr val="B2917D"/>
    </a:custClr>
    <a:custClr name="Olivgrün 60%">
      <a:srgbClr val="BAA46A"/>
    </a:custClr>
    <a:custClr name="Hellgrün 60%">
      <a:srgbClr val="B5B874"/>
    </a:custClr>
    <a:custClr name="Grün 60%">
      <a:srgbClr val="7DA569"/>
    </a:custClr>
    <a:custClr name="Violet 60%">
      <a:srgbClr val="AA7084"/>
    </a:custClr>
    <a:custClr name="Blau 60%">
      <a:srgbClr val="69769E"/>
    </a:custClr>
    <a:custClr name="Grau 40%">
      <a:srgbClr val="B9B9B9"/>
    </a:custClr>
    <a:custClr name="Gelb 40%">
      <a:srgbClr val="FFEAA8"/>
    </a:custClr>
    <a:custClr name="Orange 40%">
      <a:srgbClr val="F6C096"/>
    </a:custClr>
    <a:custClr name="Rot 40%">
      <a:srgbClr val="E7A287"/>
    </a:custClr>
    <a:custClr name="Braun 40%">
      <a:srgbClr val="CAB5A6"/>
    </a:custClr>
    <a:custClr name="Olivgrün 40%">
      <a:srgbClr val="D0C19B"/>
    </a:custClr>
    <a:custClr name="Hellgrün 40%">
      <a:srgbClr val="CED0A4"/>
    </a:custClr>
    <a:custClr name="Grün 40%">
      <a:srgbClr val="A8C39A"/>
    </a:custClr>
    <a:custClr name="Violet 40%">
      <a:srgbClr val="C49FAA"/>
    </a:custClr>
    <a:custClr name="Blau 40%">
      <a:srgbClr val="989FBD"/>
    </a:custClr>
    <a:custClr name="Grau 20%">
      <a:srgbClr val="E5E5E5"/>
    </a:custClr>
    <a:custClr name="Gelb 20%">
      <a:srgbClr val="FFF5D6"/>
    </a:custClr>
    <a:custClr name="Orange 20%">
      <a:srgbClr val="FBE1CC"/>
    </a:custClr>
    <a:custClr name="Rot 20%">
      <a:srgbClr val="F3D2C2"/>
    </a:custClr>
    <a:custClr name="Braun 20%">
      <a:srgbClr val="E4D9D2"/>
    </a:custClr>
    <a:custClr name="Olivgrün 20%">
      <a:srgbClr val="E8E1CE"/>
    </a:custClr>
    <a:custClr name="Hellgrün 20%">
      <a:srgbClr val="E7E8D3"/>
    </a:custClr>
    <a:custClr name="Grün 20%">
      <a:srgbClr val="D4E2CE"/>
    </a:custClr>
    <a:custClr name="Violet 20%">
      <a:srgbClr val="E1D0D5"/>
    </a:custClr>
    <a:custClr name="Blau 20%">
      <a:srgbClr val="CBCFDF"/>
    </a:custClr>
  </a:custClr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STARS_PowerPoint</Template>
  <TotalTime>0</TotalTime>
  <Words>4779</Words>
  <Application>Microsoft Office PowerPoint</Application>
  <PresentationFormat>On-screen Show (4:3)</PresentationFormat>
  <Paragraphs>728</Paragraphs>
  <Slides>44</Slides>
  <Notes>38</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STARS_PowerPoint</vt:lpstr>
      <vt:lpstr>Bayesian Uncertainty Quantification of Physical Models in  Thermal-Hydraulics System Codes</vt:lpstr>
      <vt:lpstr>Safety Analysis of LWR under LBLOCA: Show max. clad temperature &lt; safety limit</vt:lpstr>
      <vt:lpstr>Forward Uncertainty Quantification: Uncertain Inputs ⇒ Uncertain Outputs</vt:lpstr>
      <vt:lpstr>Physical Model Parameters: post-Critical Heat Flux (CHF) Flow Regimes</vt:lpstr>
      <vt:lpstr>Uncertainty in  Physical Model Parameters</vt:lpstr>
      <vt:lpstr>Research Objectives</vt:lpstr>
      <vt:lpstr>Scope of Research: Statistical Framework</vt:lpstr>
      <vt:lpstr>Scope of Research: FEBA Separate Effect Test Facility (SETF)</vt:lpstr>
      <vt:lpstr>Scope of Research: TRACE Model of FEBA SETF</vt:lpstr>
      <vt:lpstr>Statistical Framework (1/4): Global Sensitivity Analysis for Screening</vt:lpstr>
      <vt:lpstr>Global Sensitivity Analysis for Screening: The Morris Screening and Sobol’ Total-Effect</vt:lpstr>
      <vt:lpstr>Global Sensitivity Analysis for Screening: Comparison of Methods</vt:lpstr>
      <vt:lpstr>Uncertainty Propagation using Influential vs. Non-Influential Parameters</vt:lpstr>
      <vt:lpstr>Statistical Framework (2/4): Gaussian Process Metamodeling</vt:lpstr>
      <vt:lpstr>Gaussian Process (GP) Metamodel</vt:lpstr>
      <vt:lpstr>Constructing GP Metamodel: Training and Testing</vt:lpstr>
      <vt:lpstr>Constructing GP Metamodel: Training and Testing</vt:lpstr>
      <vt:lpstr>Dealing with Multivariate Output: Principal Component Analysis</vt:lpstr>
      <vt:lpstr>Testing the Metamodel against Testing Samples</vt:lpstr>
      <vt:lpstr>Testing the Metamodel against Testing Samples (N_test=5^′ 000)</vt:lpstr>
      <vt:lpstr>Statistical Framework (3/4): Bayesian Calibration</vt:lpstr>
      <vt:lpstr>Bayesian Calibration, Inverse Quantification: Uncertain (Inputs + Data) ⇒ Uncertain Inputs Updated </vt:lpstr>
      <vt:lpstr>Two Aspects of Bayesian Calibration: Formulation and Computation</vt:lpstr>
      <vt:lpstr>Formulation of Bayesian Calibration: True, Experimental, and Predicted Values</vt:lpstr>
      <vt:lpstr>Posterior Formulation: Normal Likelihood</vt:lpstr>
      <vt:lpstr>Computation of Bayesian Calibration</vt:lpstr>
      <vt:lpstr>Constraining the Prior Uncertainty Range of  the Model Parameters</vt:lpstr>
      <vt:lpstr>Results: Considering pressure drop data to constrain the prior parameters range</vt:lpstr>
      <vt:lpstr>Results: Considering multiple types of data helps constrain the parameters uncertainty</vt:lpstr>
      <vt:lpstr>Results: Posterior Samples are Correlated (i.e., a set of “collectively-fitted” values)</vt:lpstr>
      <vt:lpstr>Statistical Framework (4/4): Posterior Uncertainty Propagation</vt:lpstr>
      <vt:lpstr>Comparing Different Calibration Results: Informativeness vs. Calibration Score</vt:lpstr>
      <vt:lpstr>Comparing Different Calibration Results: Informativeness vs. Calibration Score</vt:lpstr>
      <vt:lpstr>Posterior prediction uncertainties are narrower</vt:lpstr>
      <vt:lpstr>Posterior prediction uncertainties are narrower, insignificant effects of experimental conditions</vt:lpstr>
      <vt:lpstr>Removing highly correlated parameter and keeping it at its prior range give a compromise</vt:lpstr>
      <vt:lpstr>Removing highly correlated parameter and keeping it at its prior range give a compromise</vt:lpstr>
      <vt:lpstr>Conclusion</vt:lpstr>
      <vt:lpstr>Contributions</vt:lpstr>
      <vt:lpstr>Contributions</vt:lpstr>
      <vt:lpstr>Contributions: Demonstration of the Methodology on the FEBA TRACE Model</vt:lpstr>
      <vt:lpstr>Future Work</vt:lpstr>
      <vt:lpstr>Future Works</vt:lpstr>
      <vt:lpstr>Wir schaffen Wissen – heute für morgen</vt:lpstr>
    </vt:vector>
  </TitlesOfParts>
  <Company>PSI - Paul Scherrer Institut</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the title of your  presentation here</dc:title>
  <dc:creator>Ferroukhi Hakim</dc:creator>
  <cp:lastModifiedBy>Wicaksono Damar Canggih</cp:lastModifiedBy>
  <cp:revision>867</cp:revision>
  <cp:lastPrinted>2015-07-23T13:50:07Z</cp:lastPrinted>
  <dcterms:created xsi:type="dcterms:W3CDTF">2016-07-01T16:12:42Z</dcterms:created>
  <dcterms:modified xsi:type="dcterms:W3CDTF">2018-01-17T15:09:17Z</dcterms:modified>
</cp:coreProperties>
</file>